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285" r:id="rId2"/>
    <p:sldId id="281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82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D0B7F-3603-42A1-A4FE-445ED88069C6}" type="datetimeFigureOut">
              <a:rPr lang="en-US" smtClean="0"/>
              <a:pPr/>
              <a:t>12/14/2015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5F439-4B6E-44A3-8D27-EDFC9F86C2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D0B7F-3603-42A1-A4FE-445ED88069C6}" type="datetimeFigureOut">
              <a:rPr lang="en-US" smtClean="0"/>
              <a:pPr/>
              <a:t>12/14/2015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5F439-4B6E-44A3-8D27-EDFC9F86C2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D0B7F-3603-42A1-A4FE-445ED88069C6}" type="datetimeFigureOut">
              <a:rPr lang="en-US" smtClean="0"/>
              <a:pPr/>
              <a:t>12/14/2015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5F439-4B6E-44A3-8D27-EDFC9F86C2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D0B7F-3603-42A1-A4FE-445ED88069C6}" type="datetimeFigureOut">
              <a:rPr lang="en-US" smtClean="0"/>
              <a:pPr/>
              <a:t>12/14/2015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5F439-4B6E-44A3-8D27-EDFC9F86C2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D0B7F-3603-42A1-A4FE-445ED88069C6}" type="datetimeFigureOut">
              <a:rPr lang="en-US" smtClean="0"/>
              <a:pPr/>
              <a:t>12/14/2015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5F439-4B6E-44A3-8D27-EDFC9F86C2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D0B7F-3603-42A1-A4FE-445ED88069C6}" type="datetimeFigureOut">
              <a:rPr lang="en-US" smtClean="0"/>
              <a:pPr/>
              <a:t>12/14/2015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5F439-4B6E-44A3-8D27-EDFC9F86C2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D0B7F-3603-42A1-A4FE-445ED88069C6}" type="datetimeFigureOut">
              <a:rPr lang="en-US" smtClean="0"/>
              <a:pPr/>
              <a:t>12/14/2015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5F439-4B6E-44A3-8D27-EDFC9F86C2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D0B7F-3603-42A1-A4FE-445ED88069C6}" type="datetimeFigureOut">
              <a:rPr lang="en-US" smtClean="0"/>
              <a:pPr/>
              <a:t>12/14/2015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5F439-4B6E-44A3-8D27-EDFC9F86C2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D0B7F-3603-42A1-A4FE-445ED88069C6}" type="datetimeFigureOut">
              <a:rPr lang="en-US" smtClean="0"/>
              <a:pPr/>
              <a:t>12/14/2015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FD5F439-4B6E-44A3-8D27-EDFC9F86C25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D0B7F-3603-42A1-A4FE-445ED88069C6}" type="datetimeFigureOut">
              <a:rPr lang="en-US" smtClean="0"/>
              <a:pPr/>
              <a:t>12/14/2015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5F439-4B6E-44A3-8D27-EDFC9F86C2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D0B7F-3603-42A1-A4FE-445ED88069C6}" type="datetimeFigureOut">
              <a:rPr lang="en-US" smtClean="0"/>
              <a:pPr/>
              <a:t>12/14/2015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5F439-4B6E-44A3-8D27-EDFC9F86C2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C1D0B7F-3603-42A1-A4FE-445ED88069C6}" type="datetimeFigureOut">
              <a:rPr lang="en-US" smtClean="0"/>
              <a:pPr/>
              <a:t>12/14/2015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FD5F439-4B6E-44A3-8D27-EDFC9F86C253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540568" y="2564904"/>
            <a:ext cx="7632848" cy="635496"/>
          </a:xfrm>
        </p:spPr>
        <p:txBody>
          <a:bodyPr>
            <a:normAutofit fontScale="90000"/>
          </a:bodyPr>
          <a:lstStyle/>
          <a:p>
            <a:r>
              <a:rPr lang="en-IN" sz="6000" dirty="0" smtClean="0"/>
              <a:t>PRESENTED BY</a:t>
            </a:r>
            <a:br>
              <a:rPr lang="en-IN" sz="6000" dirty="0" smtClean="0"/>
            </a:b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404664" y="3228536"/>
            <a:ext cx="8208912" cy="1752600"/>
          </a:xfrm>
        </p:spPr>
        <p:txBody>
          <a:bodyPr/>
          <a:lstStyle/>
          <a:p>
            <a:r>
              <a:rPr lang="en-IN" sz="3600" b="1" dirty="0" smtClean="0"/>
              <a:t>Asstt. Prof  Mandeep Kaur</a:t>
            </a:r>
          </a:p>
          <a:p>
            <a:r>
              <a:rPr lang="en-IN" sz="3600" b="1" dirty="0" smtClean="0"/>
              <a:t>	Computer Dept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71500"/>
            <a:ext cx="8229600" cy="5554663"/>
          </a:xfrm>
        </p:spPr>
        <p:txBody>
          <a:bodyPr/>
          <a:lstStyle/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    TOPIC:    Control Statements in C language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4290"/>
            <a:ext cx="8243918" cy="1357321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Control statements are used to change the order of execution of the statements. These are divided into three parts as :</a:t>
            </a:r>
            <a:r>
              <a:rPr lang="en-GB" sz="1800" b="1" dirty="0" smtClean="0"/>
              <a:t/>
            </a:r>
            <a:br>
              <a:rPr lang="en-GB" sz="1800" b="1" dirty="0" smtClean="0"/>
            </a:br>
            <a:r>
              <a:rPr lang="en-IN" sz="1800" b="1" dirty="0" smtClean="0"/>
              <a:t/>
            </a:r>
            <a:br>
              <a:rPr lang="en-IN" sz="1800" b="1" dirty="0" smtClean="0"/>
            </a:br>
            <a:endParaRPr lang="en-GB" sz="1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348" y="1071546"/>
            <a:ext cx="7929618" cy="5357850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itchFamily="2" charset="2"/>
              <a:buChar char="v"/>
            </a:pPr>
            <a:endParaRPr lang="en-US" sz="2000" dirty="0" smtClean="0">
              <a:solidFill>
                <a:schemeClr val="tx1"/>
              </a:solidFill>
              <a:latin typeface="+mj-lt"/>
            </a:endParaRPr>
          </a:p>
          <a:p>
            <a:pPr algn="just">
              <a:buFont typeface="Wingdings" pitchFamily="2" charset="2"/>
              <a:buChar char="v"/>
            </a:pPr>
            <a:endParaRPr lang="en-US" sz="2000" dirty="0" smtClean="0">
              <a:solidFill>
                <a:schemeClr val="tx1"/>
              </a:solidFill>
              <a:latin typeface="+mj-lt"/>
            </a:endParaRPr>
          </a:p>
          <a:p>
            <a:pPr algn="just">
              <a:buFont typeface="Wingdings" pitchFamily="2" charset="2"/>
              <a:buChar char="v"/>
            </a:pPr>
            <a:r>
              <a:rPr lang="en-US" sz="2000" b="1" dirty="0" smtClean="0">
                <a:solidFill>
                  <a:schemeClr val="tx1"/>
                </a:solidFill>
              </a:rPr>
              <a:t>Branching(Selective)Statements</a:t>
            </a:r>
          </a:p>
          <a:p>
            <a:pPr algn="just"/>
            <a:r>
              <a:rPr lang="en-US" sz="2000" dirty="0" smtClean="0">
                <a:solidFill>
                  <a:schemeClr val="tx1"/>
                </a:solidFill>
              </a:rPr>
              <a:t>     The </a:t>
            </a:r>
            <a:r>
              <a:rPr lang="en-US" sz="2000" dirty="0">
                <a:solidFill>
                  <a:schemeClr val="tx1"/>
                </a:solidFill>
              </a:rPr>
              <a:t>if </a:t>
            </a:r>
            <a:r>
              <a:rPr lang="en-US" sz="2000" dirty="0" smtClean="0">
                <a:solidFill>
                  <a:schemeClr val="tx1"/>
                </a:solidFill>
              </a:rPr>
              <a:t>statement</a:t>
            </a:r>
            <a:endParaRPr lang="en-GB" sz="2000" dirty="0" smtClean="0">
              <a:solidFill>
                <a:schemeClr val="tx1"/>
              </a:solidFill>
            </a:endParaRPr>
          </a:p>
          <a:p>
            <a:pPr algn="just"/>
            <a:r>
              <a:rPr lang="en-US" sz="2000" dirty="0" smtClean="0">
                <a:solidFill>
                  <a:schemeClr val="tx1"/>
                </a:solidFill>
              </a:rPr>
              <a:t>     The </a:t>
            </a:r>
            <a:r>
              <a:rPr lang="en-US" sz="2000" dirty="0">
                <a:solidFill>
                  <a:schemeClr val="tx1"/>
                </a:solidFill>
              </a:rPr>
              <a:t>else-if </a:t>
            </a:r>
            <a:r>
              <a:rPr lang="en-US" sz="2000" dirty="0" smtClean="0">
                <a:solidFill>
                  <a:schemeClr val="tx1"/>
                </a:solidFill>
              </a:rPr>
              <a:t>statement</a:t>
            </a:r>
            <a:endParaRPr lang="en-GB" sz="2000" dirty="0" smtClean="0">
              <a:solidFill>
                <a:schemeClr val="tx1"/>
              </a:solidFill>
            </a:endParaRPr>
          </a:p>
          <a:p>
            <a:pPr algn="just"/>
            <a:r>
              <a:rPr lang="en-US" sz="2000" dirty="0" smtClean="0">
                <a:solidFill>
                  <a:schemeClr val="tx1"/>
                </a:solidFill>
              </a:rPr>
              <a:t>     The  </a:t>
            </a:r>
            <a:r>
              <a:rPr lang="en-US" sz="2000" dirty="0">
                <a:solidFill>
                  <a:schemeClr val="tx1"/>
                </a:solidFill>
              </a:rPr>
              <a:t>else-if </a:t>
            </a:r>
            <a:r>
              <a:rPr lang="en-US" sz="2000" dirty="0" smtClean="0">
                <a:solidFill>
                  <a:schemeClr val="tx1"/>
                </a:solidFill>
              </a:rPr>
              <a:t>construct</a:t>
            </a:r>
            <a:endParaRPr lang="en-GB" sz="2000" dirty="0" smtClean="0">
              <a:solidFill>
                <a:schemeClr val="tx1"/>
              </a:solidFill>
            </a:endParaRPr>
          </a:p>
          <a:p>
            <a:pPr algn="just"/>
            <a:r>
              <a:rPr lang="en-US" sz="2000" dirty="0" smtClean="0">
                <a:solidFill>
                  <a:schemeClr val="tx1"/>
                </a:solidFill>
              </a:rPr>
              <a:t>     The </a:t>
            </a:r>
            <a:r>
              <a:rPr lang="en-US" sz="2000" dirty="0">
                <a:solidFill>
                  <a:schemeClr val="tx1"/>
                </a:solidFill>
              </a:rPr>
              <a:t>nested if </a:t>
            </a:r>
            <a:r>
              <a:rPr lang="en-US" sz="2000" dirty="0" smtClean="0">
                <a:solidFill>
                  <a:schemeClr val="tx1"/>
                </a:solidFill>
              </a:rPr>
              <a:t>statement</a:t>
            </a:r>
            <a:endParaRPr lang="en-GB" sz="2000" dirty="0" smtClean="0">
              <a:solidFill>
                <a:schemeClr val="tx1"/>
              </a:solidFill>
            </a:endParaRPr>
          </a:p>
          <a:p>
            <a:pPr algn="just"/>
            <a:r>
              <a:rPr lang="en-US" sz="2000" dirty="0" smtClean="0">
                <a:solidFill>
                  <a:schemeClr val="tx1"/>
                </a:solidFill>
              </a:rPr>
              <a:t>     The </a:t>
            </a:r>
            <a:r>
              <a:rPr lang="en-US" sz="2000" dirty="0">
                <a:solidFill>
                  <a:schemeClr val="tx1"/>
                </a:solidFill>
              </a:rPr>
              <a:t>switch </a:t>
            </a:r>
            <a:r>
              <a:rPr lang="en-US" sz="2000" dirty="0" smtClean="0">
                <a:solidFill>
                  <a:schemeClr val="tx1"/>
                </a:solidFill>
              </a:rPr>
              <a:t>statement</a:t>
            </a:r>
          </a:p>
          <a:p>
            <a:pPr algn="just">
              <a:buFont typeface="Wingdings" pitchFamily="2" charset="2"/>
              <a:buChar char="v"/>
            </a:pPr>
            <a:r>
              <a:rPr lang="en-US" sz="2000" b="1" dirty="0">
                <a:solidFill>
                  <a:schemeClr val="tx1"/>
                </a:solidFill>
              </a:rPr>
              <a:t>Looping </a:t>
            </a:r>
            <a:r>
              <a:rPr lang="en-US" sz="2000" b="1" dirty="0" smtClean="0">
                <a:solidFill>
                  <a:schemeClr val="tx1"/>
                </a:solidFill>
              </a:rPr>
              <a:t>Statements</a:t>
            </a:r>
            <a:endParaRPr lang="en-GB" sz="2000" b="1" dirty="0" smtClean="0">
              <a:solidFill>
                <a:schemeClr val="tx1"/>
              </a:solidFill>
            </a:endParaRPr>
          </a:p>
          <a:p>
            <a:pPr algn="just"/>
            <a:r>
              <a:rPr lang="en-US" sz="2000" dirty="0" smtClean="0">
                <a:solidFill>
                  <a:schemeClr val="tx1"/>
                </a:solidFill>
              </a:rPr>
              <a:t>     The </a:t>
            </a:r>
            <a:r>
              <a:rPr lang="en-US" sz="2000" dirty="0">
                <a:solidFill>
                  <a:schemeClr val="tx1"/>
                </a:solidFill>
              </a:rPr>
              <a:t>for </a:t>
            </a:r>
            <a:r>
              <a:rPr lang="en-US" sz="2000" dirty="0" smtClean="0">
                <a:solidFill>
                  <a:schemeClr val="tx1"/>
                </a:solidFill>
              </a:rPr>
              <a:t>statement</a:t>
            </a:r>
            <a:endParaRPr lang="en-GB" sz="2000" dirty="0" smtClean="0">
              <a:solidFill>
                <a:schemeClr val="tx1"/>
              </a:solidFill>
            </a:endParaRPr>
          </a:p>
          <a:p>
            <a:pPr algn="just"/>
            <a:r>
              <a:rPr lang="en-US" sz="2000" dirty="0" smtClean="0">
                <a:solidFill>
                  <a:schemeClr val="tx1"/>
                </a:solidFill>
              </a:rPr>
              <a:t>     The </a:t>
            </a:r>
            <a:r>
              <a:rPr lang="en-US" sz="2000" dirty="0">
                <a:solidFill>
                  <a:schemeClr val="tx1"/>
                </a:solidFill>
              </a:rPr>
              <a:t>while </a:t>
            </a:r>
            <a:r>
              <a:rPr lang="en-US" sz="2000" dirty="0" smtClean="0">
                <a:solidFill>
                  <a:schemeClr val="tx1"/>
                </a:solidFill>
              </a:rPr>
              <a:t>statement</a:t>
            </a:r>
            <a:endParaRPr lang="en-GB" sz="2000" dirty="0" smtClean="0">
              <a:solidFill>
                <a:schemeClr val="tx1"/>
              </a:solidFill>
            </a:endParaRPr>
          </a:p>
          <a:p>
            <a:pPr algn="just"/>
            <a:r>
              <a:rPr lang="en-US" sz="2000" dirty="0" smtClean="0">
                <a:solidFill>
                  <a:schemeClr val="tx1"/>
                </a:solidFill>
              </a:rPr>
              <a:t>     The </a:t>
            </a:r>
            <a:r>
              <a:rPr lang="en-US" sz="2000" dirty="0">
                <a:solidFill>
                  <a:schemeClr val="tx1"/>
                </a:solidFill>
              </a:rPr>
              <a:t>do-while </a:t>
            </a:r>
            <a:r>
              <a:rPr lang="en-US" sz="2000" dirty="0" smtClean="0">
                <a:solidFill>
                  <a:schemeClr val="tx1"/>
                </a:solidFill>
              </a:rPr>
              <a:t>statement</a:t>
            </a:r>
          </a:p>
          <a:p>
            <a:pPr algn="just">
              <a:buFont typeface="Wingdings" pitchFamily="2" charset="2"/>
              <a:buChar char="v"/>
            </a:pPr>
            <a:r>
              <a:rPr lang="en-US" sz="2000" b="1" dirty="0">
                <a:solidFill>
                  <a:schemeClr val="tx1"/>
                </a:solidFill>
              </a:rPr>
              <a:t>Jumping(Breaking </a:t>
            </a:r>
            <a:r>
              <a:rPr lang="en-US" sz="2000" b="1" dirty="0" smtClean="0">
                <a:solidFill>
                  <a:schemeClr val="tx1"/>
                </a:solidFill>
              </a:rPr>
              <a:t>control)Statements</a:t>
            </a:r>
            <a:endParaRPr lang="en-GB" sz="2000" b="1" dirty="0" smtClean="0">
              <a:solidFill>
                <a:schemeClr val="tx1"/>
              </a:solidFill>
            </a:endParaRPr>
          </a:p>
          <a:p>
            <a:pPr algn="just"/>
            <a:r>
              <a:rPr lang="en-US" sz="2000" dirty="0" smtClean="0">
                <a:solidFill>
                  <a:schemeClr val="tx1"/>
                </a:solidFill>
              </a:rPr>
              <a:t>     The </a:t>
            </a:r>
            <a:r>
              <a:rPr lang="en-US" sz="2000" dirty="0">
                <a:solidFill>
                  <a:schemeClr val="tx1"/>
                </a:solidFill>
              </a:rPr>
              <a:t>break </a:t>
            </a:r>
            <a:r>
              <a:rPr lang="en-US" sz="2000" dirty="0" smtClean="0">
                <a:solidFill>
                  <a:schemeClr val="tx1"/>
                </a:solidFill>
              </a:rPr>
              <a:t>statement</a:t>
            </a:r>
            <a:endParaRPr lang="en-GB" sz="2000" dirty="0" smtClean="0">
              <a:solidFill>
                <a:schemeClr val="tx1"/>
              </a:solidFill>
            </a:endParaRPr>
          </a:p>
          <a:p>
            <a:pPr algn="just"/>
            <a:r>
              <a:rPr lang="en-US" sz="2000" dirty="0" smtClean="0">
                <a:solidFill>
                  <a:schemeClr val="tx1"/>
                </a:solidFill>
              </a:rPr>
              <a:t>     The </a:t>
            </a:r>
            <a:r>
              <a:rPr lang="en-US" sz="2000" dirty="0">
                <a:solidFill>
                  <a:schemeClr val="tx1"/>
                </a:solidFill>
              </a:rPr>
              <a:t>continue </a:t>
            </a:r>
            <a:r>
              <a:rPr lang="en-US" sz="2000" dirty="0" smtClean="0">
                <a:solidFill>
                  <a:schemeClr val="tx1"/>
                </a:solidFill>
              </a:rPr>
              <a:t>statement</a:t>
            </a:r>
            <a:endParaRPr lang="en-GB" sz="2000" dirty="0" smtClean="0">
              <a:solidFill>
                <a:schemeClr val="tx1"/>
              </a:solidFill>
            </a:endParaRPr>
          </a:p>
          <a:p>
            <a:pPr algn="just"/>
            <a:r>
              <a:rPr lang="en-US" sz="2000" dirty="0" smtClean="0">
                <a:solidFill>
                  <a:schemeClr val="tx1"/>
                </a:solidFill>
              </a:rPr>
              <a:t>     The </a:t>
            </a:r>
            <a:r>
              <a:rPr lang="en-US" sz="2000" dirty="0" err="1">
                <a:solidFill>
                  <a:schemeClr val="tx1"/>
                </a:solidFill>
              </a:rPr>
              <a:t>goto</a:t>
            </a:r>
            <a:r>
              <a:rPr lang="en-US" sz="2000" dirty="0">
                <a:solidFill>
                  <a:schemeClr val="tx1"/>
                </a:solidFill>
              </a:rPr>
              <a:t>  statement</a:t>
            </a:r>
            <a:endParaRPr lang="en-GB" sz="2000" dirty="0">
              <a:solidFill>
                <a:schemeClr val="tx1"/>
              </a:solidFill>
            </a:endParaRPr>
          </a:p>
          <a:p>
            <a:pPr algn="just"/>
            <a:endParaRPr lang="en-GB" sz="2000" dirty="0"/>
          </a:p>
          <a:p>
            <a:pPr algn="just"/>
            <a:endParaRPr lang="en-GB" sz="2000" dirty="0">
              <a:solidFill>
                <a:schemeClr val="tx1"/>
              </a:solidFill>
            </a:endParaRPr>
          </a:p>
          <a:p>
            <a:pPr algn="just"/>
            <a:endParaRPr lang="en-GB" dirty="0"/>
          </a:p>
          <a:p>
            <a:pPr lvl="0" algn="just"/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Decision Statements in C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600" dirty="0"/>
              <a:t>The statements used to alter the flow of the program are known as decision statements. </a:t>
            </a:r>
            <a:endParaRPr lang="en-US" sz="2600" dirty="0" smtClean="0"/>
          </a:p>
          <a:p>
            <a:r>
              <a:rPr lang="en-US" sz="2600" dirty="0" smtClean="0"/>
              <a:t>These </a:t>
            </a:r>
            <a:r>
              <a:rPr lang="en-US" sz="2600" dirty="0"/>
              <a:t>are used to check that whether the particular statement is true or not. Following is the list of decision statements often used: </a:t>
            </a:r>
            <a:endParaRPr lang="en-US" sz="2600" dirty="0" smtClean="0"/>
          </a:p>
          <a:p>
            <a:endParaRPr lang="en-GB" sz="2000" dirty="0">
              <a:latin typeface="+mj-lt"/>
            </a:endParaRPr>
          </a:p>
          <a:p>
            <a:pPr>
              <a:buNone/>
            </a:pPr>
            <a:r>
              <a:rPr lang="en-US" sz="2900" b="1" dirty="0"/>
              <a:t>1. The if Statement: </a:t>
            </a:r>
            <a:endParaRPr lang="en-GB" sz="2900" dirty="0"/>
          </a:p>
          <a:p>
            <a:pPr>
              <a:buNone/>
            </a:pPr>
            <a:r>
              <a:rPr lang="en-US" sz="2900" dirty="0"/>
              <a:t> </a:t>
            </a:r>
            <a:r>
              <a:rPr lang="en-US" sz="2900" dirty="0" smtClean="0"/>
              <a:t> </a:t>
            </a:r>
            <a:r>
              <a:rPr lang="en-US" sz="2900" b="1" dirty="0" smtClean="0"/>
              <a:t>Explanation: </a:t>
            </a:r>
            <a:r>
              <a:rPr lang="en-US" sz="2900" dirty="0" smtClean="0"/>
              <a:t>if the test expression is true, then statement-block will </a:t>
            </a:r>
            <a:r>
              <a:rPr lang="en-US" sz="2900" dirty="0" err="1" smtClean="0"/>
              <a:t>execute,otherwise</a:t>
            </a:r>
            <a:r>
              <a:rPr lang="en-US" sz="2900" dirty="0" smtClean="0"/>
              <a:t> it will jump to statement-x. </a:t>
            </a:r>
            <a:endParaRPr lang="en-GB" sz="2900" dirty="0" smtClean="0"/>
          </a:p>
          <a:p>
            <a:pPr>
              <a:buNone/>
            </a:pPr>
            <a:endParaRPr lang="en-GB" sz="2900" dirty="0"/>
          </a:p>
          <a:p>
            <a:pPr>
              <a:buNone/>
            </a:pPr>
            <a:r>
              <a:rPr lang="en-US" sz="2900" b="1" dirty="0"/>
              <a:t>Syntax of if Statement:</a:t>
            </a:r>
            <a:endParaRPr lang="en-GB" sz="2900" dirty="0"/>
          </a:p>
          <a:p>
            <a:pPr>
              <a:buNone/>
            </a:pPr>
            <a:r>
              <a:rPr lang="en-US" sz="2900" dirty="0"/>
              <a:t>if (test expression) </a:t>
            </a:r>
            <a:endParaRPr lang="en-GB" sz="2900" dirty="0"/>
          </a:p>
          <a:p>
            <a:pPr>
              <a:buNone/>
            </a:pPr>
            <a:r>
              <a:rPr lang="en-US" sz="2900" dirty="0"/>
              <a:t>{</a:t>
            </a:r>
            <a:endParaRPr lang="en-GB" sz="2900" dirty="0"/>
          </a:p>
          <a:p>
            <a:pPr>
              <a:buNone/>
            </a:pPr>
            <a:r>
              <a:rPr lang="en-US" sz="2900" dirty="0"/>
              <a:t> statement –block; </a:t>
            </a:r>
            <a:endParaRPr lang="en-GB" sz="2900" dirty="0"/>
          </a:p>
          <a:p>
            <a:pPr>
              <a:buNone/>
            </a:pPr>
            <a:r>
              <a:rPr lang="en-US" sz="2900" dirty="0"/>
              <a:t>} 	</a:t>
            </a:r>
            <a:endParaRPr lang="en-GB" sz="2900" dirty="0"/>
          </a:p>
          <a:p>
            <a:pPr>
              <a:buNone/>
            </a:pPr>
            <a:r>
              <a:rPr lang="en-US" sz="2900" dirty="0"/>
              <a:t>statement-x;</a:t>
            </a:r>
            <a:endParaRPr lang="en-GB" sz="2900" dirty="0"/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b="1" dirty="0"/>
              <a:t>//Program to implement if statement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#include&lt;</a:t>
            </a:r>
            <a:r>
              <a:rPr lang="en-US" dirty="0" err="1"/>
              <a:t>stdio.h</a:t>
            </a:r>
            <a:r>
              <a:rPr lang="en-US" dirty="0"/>
              <a:t>&gt; </a:t>
            </a:r>
            <a:endParaRPr lang="en-GB" dirty="0"/>
          </a:p>
          <a:p>
            <a:r>
              <a:rPr lang="en-US" dirty="0"/>
              <a:t>#include&lt;</a:t>
            </a:r>
            <a:r>
              <a:rPr lang="en-US" dirty="0" err="1"/>
              <a:t>conio.h</a:t>
            </a:r>
            <a:r>
              <a:rPr lang="en-US" dirty="0"/>
              <a:t>&gt;</a:t>
            </a:r>
            <a:endParaRPr lang="en-GB" dirty="0"/>
          </a:p>
          <a:p>
            <a:r>
              <a:rPr lang="en-US" dirty="0"/>
              <a:t> void main() </a:t>
            </a:r>
            <a:endParaRPr lang="en-GB" dirty="0"/>
          </a:p>
          <a:p>
            <a:r>
              <a:rPr lang="en-US" dirty="0"/>
              <a:t>{	</a:t>
            </a:r>
            <a:endParaRPr lang="en-GB" dirty="0"/>
          </a:p>
          <a:p>
            <a:r>
              <a:rPr lang="en-US" dirty="0"/>
              <a:t> </a:t>
            </a:r>
            <a:r>
              <a:rPr lang="en-US" dirty="0" err="1"/>
              <a:t>clrscr</a:t>
            </a:r>
            <a:r>
              <a:rPr lang="en-US" dirty="0"/>
              <a:t>(); </a:t>
            </a:r>
            <a:endParaRPr lang="en-GB" dirty="0"/>
          </a:p>
          <a:p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a,b,big</a:t>
            </a:r>
            <a:r>
              <a:rPr lang="en-US" dirty="0"/>
              <a:t>; </a:t>
            </a:r>
            <a:endParaRPr lang="en-GB" dirty="0"/>
          </a:p>
          <a:p>
            <a:r>
              <a:rPr lang="en-US" dirty="0" err="1"/>
              <a:t>printf</a:t>
            </a:r>
            <a:r>
              <a:rPr lang="en-US" dirty="0"/>
              <a:t>("Enter two numbers\n"); </a:t>
            </a:r>
            <a:endParaRPr lang="en-GB" dirty="0"/>
          </a:p>
          <a:p>
            <a:r>
              <a:rPr lang="en-US" dirty="0" err="1"/>
              <a:t>scanf</a:t>
            </a:r>
            <a:r>
              <a:rPr lang="en-US" dirty="0"/>
              <a:t>("%</a:t>
            </a:r>
            <a:r>
              <a:rPr lang="en-US" dirty="0" err="1"/>
              <a:t>d%d",&amp;a,&amp;b</a:t>
            </a:r>
            <a:r>
              <a:rPr lang="en-US" dirty="0"/>
              <a:t>); </a:t>
            </a:r>
            <a:endParaRPr lang="en-GB" dirty="0"/>
          </a:p>
          <a:p>
            <a:r>
              <a:rPr lang="en-US" dirty="0"/>
              <a:t>big=a;</a:t>
            </a:r>
            <a:endParaRPr lang="en-GB" dirty="0"/>
          </a:p>
          <a:p>
            <a:r>
              <a:rPr lang="en-US" dirty="0"/>
              <a:t>if(big&gt;b)</a:t>
            </a:r>
            <a:endParaRPr lang="en-GB" dirty="0"/>
          </a:p>
          <a:p>
            <a:r>
              <a:rPr lang="en-US" dirty="0"/>
              <a:t>big=b; </a:t>
            </a:r>
            <a:endParaRPr lang="en-GB" dirty="0"/>
          </a:p>
          <a:p>
            <a:r>
              <a:rPr lang="en-US" dirty="0" err="1"/>
              <a:t>printf</a:t>
            </a:r>
            <a:r>
              <a:rPr lang="en-US" dirty="0"/>
              <a:t>("%d is </a:t>
            </a:r>
            <a:r>
              <a:rPr lang="en-US" dirty="0" err="1"/>
              <a:t>greater",big</a:t>
            </a:r>
            <a:r>
              <a:rPr lang="en-US" dirty="0"/>
              <a:t>); </a:t>
            </a:r>
            <a:endParaRPr lang="en-GB" dirty="0"/>
          </a:p>
          <a:p>
            <a:r>
              <a:rPr lang="en-US" dirty="0" err="1"/>
              <a:t>getch</a:t>
            </a:r>
            <a:r>
              <a:rPr lang="en-US" dirty="0"/>
              <a:t>(); </a:t>
            </a:r>
            <a:endParaRPr lang="en-GB" dirty="0"/>
          </a:p>
          <a:p>
            <a:r>
              <a:rPr lang="en-US" dirty="0"/>
              <a:t>}</a:t>
            </a:r>
            <a:endParaRPr lang="en-GB" dirty="0"/>
          </a:p>
          <a:p>
            <a:r>
              <a:rPr lang="en-US" dirty="0"/>
              <a:t> 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2. </a:t>
            </a:r>
            <a:r>
              <a:rPr lang="en-US" sz="2200" b="1" dirty="0">
                <a:latin typeface="+mn-lt"/>
              </a:rPr>
              <a:t>The if-else statement</a:t>
            </a:r>
            <a:r>
              <a:rPr lang="en-US" sz="2200" b="1" dirty="0" smtClean="0">
                <a:latin typeface="+mn-lt"/>
              </a:rPr>
              <a:t>:</a:t>
            </a:r>
            <a:endParaRPr lang="en-GB" sz="2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+mn-lt"/>
              </a:rPr>
              <a:t>It is a two way branching statement</a:t>
            </a:r>
          </a:p>
          <a:p>
            <a:r>
              <a:rPr lang="en-US" b="1" dirty="0" smtClean="0"/>
              <a:t>Explanation</a:t>
            </a:r>
            <a:r>
              <a:rPr lang="en-US" dirty="0" smtClean="0"/>
              <a:t>: if the test condition is true, then true-block statements will execute otherwise false-block statements will execute. </a:t>
            </a:r>
            <a:endParaRPr lang="en-GB" dirty="0" smtClean="0"/>
          </a:p>
          <a:p>
            <a:endParaRPr lang="en-US" b="1" dirty="0" smtClean="0"/>
          </a:p>
          <a:p>
            <a:pPr>
              <a:buNone/>
            </a:pPr>
            <a:r>
              <a:rPr lang="en-US" b="1" dirty="0" smtClean="0"/>
              <a:t>Syntax </a:t>
            </a:r>
            <a:r>
              <a:rPr lang="en-US" b="1" dirty="0"/>
              <a:t>for if-else statement</a:t>
            </a:r>
            <a:endParaRPr lang="en-GB" dirty="0"/>
          </a:p>
          <a:p>
            <a:pPr>
              <a:buNone/>
            </a:pPr>
            <a:r>
              <a:rPr lang="en-US" b="1" dirty="0"/>
              <a:t> </a:t>
            </a:r>
            <a:r>
              <a:rPr lang="en-US" dirty="0"/>
              <a:t>if (test expression)</a:t>
            </a:r>
            <a:endParaRPr lang="en-GB" dirty="0"/>
          </a:p>
          <a:p>
            <a:pPr>
              <a:buNone/>
            </a:pPr>
            <a:r>
              <a:rPr lang="en-US" dirty="0"/>
              <a:t>{  </a:t>
            </a:r>
            <a:endParaRPr lang="en-GB" dirty="0"/>
          </a:p>
          <a:p>
            <a:pPr>
              <a:buNone/>
            </a:pPr>
            <a:r>
              <a:rPr lang="en-US" dirty="0"/>
              <a:t>True-block statement (s);  </a:t>
            </a:r>
            <a:endParaRPr lang="en-GB" dirty="0"/>
          </a:p>
          <a:p>
            <a:pPr>
              <a:buNone/>
            </a:pPr>
            <a:r>
              <a:rPr lang="en-US" dirty="0"/>
              <a:t>} </a:t>
            </a:r>
            <a:endParaRPr lang="en-GB" dirty="0"/>
          </a:p>
          <a:p>
            <a:pPr>
              <a:buNone/>
            </a:pPr>
            <a:r>
              <a:rPr lang="en-US" dirty="0"/>
              <a:t>else </a:t>
            </a:r>
            <a:endParaRPr lang="en-GB" dirty="0"/>
          </a:p>
          <a:p>
            <a:pPr>
              <a:buNone/>
            </a:pPr>
            <a:r>
              <a:rPr lang="en-US" dirty="0"/>
              <a:t>{ </a:t>
            </a:r>
            <a:endParaRPr lang="en-GB" dirty="0"/>
          </a:p>
          <a:p>
            <a:pPr>
              <a:buNone/>
            </a:pPr>
            <a:r>
              <a:rPr lang="en-US" dirty="0"/>
              <a:t>False-block statement(s); </a:t>
            </a:r>
            <a:endParaRPr lang="en-GB" dirty="0"/>
          </a:p>
          <a:p>
            <a:pPr>
              <a:buNone/>
            </a:pPr>
            <a:r>
              <a:rPr lang="en-US" dirty="0"/>
              <a:t>} 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85860"/>
          </a:xfrm>
        </p:spPr>
        <p:txBody>
          <a:bodyPr>
            <a:normAutofit/>
          </a:bodyPr>
          <a:lstStyle/>
          <a:p>
            <a:r>
              <a:rPr lang="en-US" sz="3100" b="1" dirty="0"/>
              <a:t>//Program to implement if else statement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#include&lt;</a:t>
            </a:r>
            <a:r>
              <a:rPr lang="en-US" dirty="0" err="1"/>
              <a:t>stdio.h</a:t>
            </a:r>
            <a:r>
              <a:rPr lang="en-US" dirty="0"/>
              <a:t>&gt; </a:t>
            </a:r>
            <a:endParaRPr lang="en-GB" dirty="0"/>
          </a:p>
          <a:p>
            <a:r>
              <a:rPr lang="en-US" dirty="0"/>
              <a:t>#include&lt;</a:t>
            </a:r>
            <a:r>
              <a:rPr lang="en-US" dirty="0" err="1"/>
              <a:t>conio.h</a:t>
            </a:r>
            <a:r>
              <a:rPr lang="en-US" dirty="0"/>
              <a:t>&gt; </a:t>
            </a:r>
            <a:endParaRPr lang="en-GB" dirty="0"/>
          </a:p>
          <a:p>
            <a:r>
              <a:rPr lang="en-US" dirty="0"/>
              <a:t>void main() </a:t>
            </a:r>
            <a:endParaRPr lang="en-GB" dirty="0"/>
          </a:p>
          <a:p>
            <a:r>
              <a:rPr lang="en-US" dirty="0"/>
              <a:t>{ </a:t>
            </a:r>
            <a:endParaRPr lang="en-GB" dirty="0"/>
          </a:p>
          <a:p>
            <a:r>
              <a:rPr lang="en-US" dirty="0" err="1"/>
              <a:t>clrscr</a:t>
            </a:r>
            <a:r>
              <a:rPr lang="en-US" dirty="0"/>
              <a:t>(); </a:t>
            </a:r>
            <a:endParaRPr lang="en-GB" dirty="0"/>
          </a:p>
          <a:p>
            <a:r>
              <a:rPr lang="en-US" dirty="0" err="1"/>
              <a:t>int</a:t>
            </a:r>
            <a:r>
              <a:rPr lang="en-US" dirty="0"/>
              <a:t> year; </a:t>
            </a:r>
            <a:endParaRPr lang="en-GB" dirty="0"/>
          </a:p>
          <a:p>
            <a:r>
              <a:rPr lang="en-US" dirty="0" err="1"/>
              <a:t>printf</a:t>
            </a:r>
            <a:r>
              <a:rPr lang="en-US" dirty="0"/>
              <a:t>("Enter year\n"); </a:t>
            </a:r>
            <a:endParaRPr lang="en-GB" dirty="0"/>
          </a:p>
          <a:p>
            <a:r>
              <a:rPr lang="en-US" dirty="0" err="1"/>
              <a:t>scanf</a:t>
            </a:r>
            <a:r>
              <a:rPr lang="en-US" dirty="0"/>
              <a:t>("%</a:t>
            </a:r>
            <a:r>
              <a:rPr lang="en-US" dirty="0" err="1"/>
              <a:t>d",&amp;year</a:t>
            </a:r>
            <a:r>
              <a:rPr lang="en-US" dirty="0"/>
              <a:t>); </a:t>
            </a:r>
            <a:endParaRPr lang="en-GB" dirty="0"/>
          </a:p>
          <a:p>
            <a:r>
              <a:rPr lang="en-US" dirty="0"/>
              <a:t>if(year%4==0) </a:t>
            </a:r>
            <a:endParaRPr lang="en-GB" dirty="0"/>
          </a:p>
          <a:p>
            <a:r>
              <a:rPr lang="en-US" dirty="0" err="1"/>
              <a:t>printf</a:t>
            </a:r>
            <a:r>
              <a:rPr lang="en-US" dirty="0"/>
              <a:t>("leap year"); </a:t>
            </a:r>
            <a:endParaRPr lang="en-GB" dirty="0"/>
          </a:p>
          <a:p>
            <a:r>
              <a:rPr lang="en-US" dirty="0"/>
              <a:t>else </a:t>
            </a:r>
            <a:endParaRPr lang="en-GB" dirty="0"/>
          </a:p>
          <a:p>
            <a:r>
              <a:rPr lang="en-US" dirty="0" err="1"/>
              <a:t>printf</a:t>
            </a:r>
            <a:r>
              <a:rPr lang="en-US" dirty="0"/>
              <a:t>("not a leap year"); </a:t>
            </a:r>
            <a:endParaRPr lang="en-GB" dirty="0"/>
          </a:p>
          <a:p>
            <a:r>
              <a:rPr lang="en-US" dirty="0" err="1"/>
              <a:t>getch</a:t>
            </a:r>
            <a:r>
              <a:rPr lang="en-US" dirty="0"/>
              <a:t>(); </a:t>
            </a:r>
            <a:endParaRPr lang="en-GB" dirty="0"/>
          </a:p>
          <a:p>
            <a:r>
              <a:rPr lang="en-US" dirty="0"/>
              <a:t>}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3.Nested if statements: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When an if statement </a:t>
            </a:r>
            <a:r>
              <a:rPr lang="en-US" dirty="0" err="1"/>
              <a:t>appers</a:t>
            </a:r>
            <a:r>
              <a:rPr lang="en-US" dirty="0"/>
              <a:t> within </a:t>
            </a:r>
            <a:r>
              <a:rPr lang="en-US" dirty="0" err="1"/>
              <a:t>anoter</a:t>
            </a:r>
            <a:r>
              <a:rPr lang="en-US" dirty="0"/>
              <a:t> if statement, the statement is called nested if statement.</a:t>
            </a:r>
            <a:endParaRPr lang="en-GB" dirty="0"/>
          </a:p>
          <a:p>
            <a:pPr>
              <a:buNone/>
            </a:pPr>
            <a:r>
              <a:rPr lang="en-US" dirty="0"/>
              <a:t>Syntax</a:t>
            </a:r>
            <a:endParaRPr lang="en-GB" dirty="0"/>
          </a:p>
          <a:p>
            <a:pPr>
              <a:buNone/>
            </a:pPr>
            <a:r>
              <a:rPr lang="en-US" dirty="0"/>
              <a:t>If&lt;expression-1&gt;</a:t>
            </a:r>
            <a:endParaRPr lang="en-GB" dirty="0"/>
          </a:p>
          <a:p>
            <a:pPr>
              <a:buNone/>
            </a:pPr>
            <a:r>
              <a:rPr lang="en-US" dirty="0"/>
              <a:t>If(expression-2)</a:t>
            </a:r>
            <a:endParaRPr lang="en-GB" dirty="0"/>
          </a:p>
          <a:p>
            <a:pPr>
              <a:buNone/>
            </a:pPr>
            <a:r>
              <a:rPr lang="en-US" dirty="0"/>
              <a:t>&lt;Statement-set-1&gt;</a:t>
            </a:r>
            <a:endParaRPr lang="en-GB" dirty="0"/>
          </a:p>
          <a:p>
            <a:pPr>
              <a:buNone/>
            </a:pPr>
            <a:r>
              <a:rPr lang="en-US" dirty="0"/>
              <a:t>Else</a:t>
            </a:r>
            <a:endParaRPr lang="en-GB" dirty="0"/>
          </a:p>
          <a:p>
            <a:pPr>
              <a:buNone/>
            </a:pPr>
            <a:r>
              <a:rPr lang="en-US" dirty="0"/>
              <a:t>&lt;</a:t>
            </a:r>
            <a:r>
              <a:rPr lang="en-US" dirty="0" smtClean="0"/>
              <a:t>Statement-set-3</a:t>
            </a:r>
            <a:r>
              <a:rPr lang="en-US" dirty="0"/>
              <a:t>&gt;</a:t>
            </a:r>
            <a:endParaRPr lang="en-GB" dirty="0"/>
          </a:p>
          <a:p>
            <a:pPr>
              <a:buNone/>
            </a:pPr>
            <a:r>
              <a:rPr lang="en-US" dirty="0"/>
              <a:t>If(expression-3)</a:t>
            </a:r>
            <a:endParaRPr lang="en-GB" dirty="0"/>
          </a:p>
          <a:p>
            <a:pPr>
              <a:buNone/>
            </a:pPr>
            <a:r>
              <a:rPr lang="en-US" dirty="0"/>
              <a:t>&lt;Statement-set-3&gt;</a:t>
            </a:r>
            <a:endParaRPr lang="en-GB" dirty="0"/>
          </a:p>
          <a:p>
            <a:pPr>
              <a:buNone/>
            </a:pPr>
            <a:r>
              <a:rPr lang="en-US" dirty="0"/>
              <a:t>Else</a:t>
            </a:r>
            <a:endParaRPr lang="en-GB" dirty="0"/>
          </a:p>
          <a:p>
            <a:pPr>
              <a:buNone/>
            </a:pPr>
            <a:r>
              <a:rPr lang="en-US" dirty="0"/>
              <a:t>If&lt;Statement-set-4&gt;</a:t>
            </a:r>
            <a:endParaRPr lang="en-GB" dirty="0"/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Program to implement the use of nested if statement.</a:t>
            </a:r>
            <a:endParaRPr lang="en-GB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14974"/>
          </a:xfrm>
        </p:spPr>
        <p:txBody>
          <a:bodyPr>
            <a:normAutofit fontScale="32500" lnSpcReduction="20000"/>
          </a:bodyPr>
          <a:lstStyle/>
          <a:p>
            <a:r>
              <a:rPr lang="en-US" sz="4900" dirty="0"/>
              <a:t>Void main()</a:t>
            </a:r>
            <a:endParaRPr lang="en-GB" sz="4900" dirty="0"/>
          </a:p>
          <a:p>
            <a:r>
              <a:rPr lang="en-US" sz="4900" dirty="0"/>
              <a:t>{</a:t>
            </a:r>
            <a:br>
              <a:rPr lang="en-US" sz="4900" dirty="0"/>
            </a:br>
            <a:r>
              <a:rPr lang="en-US" sz="4900" dirty="0" err="1"/>
              <a:t>int</a:t>
            </a:r>
            <a:r>
              <a:rPr lang="en-US" sz="4900" dirty="0"/>
              <a:t> </a:t>
            </a:r>
            <a:r>
              <a:rPr lang="en-US" sz="4900" dirty="0" err="1"/>
              <a:t>a,b,c</a:t>
            </a:r>
            <a:r>
              <a:rPr lang="en-US" sz="4900" dirty="0"/>
              <a:t>;</a:t>
            </a:r>
            <a:endParaRPr lang="en-GB" sz="4900" dirty="0"/>
          </a:p>
          <a:p>
            <a:r>
              <a:rPr lang="en-US" sz="4900" dirty="0" err="1"/>
              <a:t>printf</a:t>
            </a:r>
            <a:r>
              <a:rPr lang="en-US" sz="4900" dirty="0"/>
              <a:t>(“Enter three integer numbers”);</a:t>
            </a:r>
            <a:endParaRPr lang="en-GB" sz="4900" dirty="0"/>
          </a:p>
          <a:p>
            <a:r>
              <a:rPr lang="en-US" sz="4900" dirty="0" err="1"/>
              <a:t>scanf</a:t>
            </a:r>
            <a:r>
              <a:rPr lang="en-US" sz="4900" dirty="0"/>
              <a:t>(“%</a:t>
            </a:r>
            <a:r>
              <a:rPr lang="en-US" sz="4900" dirty="0" err="1"/>
              <a:t>d%d%d”,&amp;a,&amp;b,&amp;c</a:t>
            </a:r>
            <a:r>
              <a:rPr lang="en-US" sz="4900" dirty="0"/>
              <a:t>);</a:t>
            </a:r>
            <a:endParaRPr lang="en-GB" sz="4900" dirty="0"/>
          </a:p>
          <a:p>
            <a:r>
              <a:rPr lang="en-US" sz="4900" dirty="0"/>
              <a:t>if(a&gt;b)</a:t>
            </a:r>
            <a:endParaRPr lang="en-GB" sz="4900" dirty="0"/>
          </a:p>
          <a:p>
            <a:r>
              <a:rPr lang="en-US" sz="4900" dirty="0"/>
              <a:t>{</a:t>
            </a:r>
            <a:endParaRPr lang="en-GB" sz="4900" dirty="0"/>
          </a:p>
          <a:p>
            <a:r>
              <a:rPr lang="en-US" sz="4900" dirty="0"/>
              <a:t>If(a&gt;c)</a:t>
            </a:r>
            <a:endParaRPr lang="en-GB" sz="4900" dirty="0"/>
          </a:p>
          <a:p>
            <a:r>
              <a:rPr lang="en-US" sz="4900" dirty="0" err="1"/>
              <a:t>printf</a:t>
            </a:r>
            <a:r>
              <a:rPr lang="en-US" sz="4900" dirty="0"/>
              <a:t>(“|</a:t>
            </a:r>
            <a:r>
              <a:rPr lang="en-US" sz="4900" dirty="0" err="1"/>
              <a:t>nGreatest</a:t>
            </a:r>
            <a:r>
              <a:rPr lang="en-US" sz="4900" dirty="0"/>
              <a:t> number=%</a:t>
            </a:r>
            <a:r>
              <a:rPr lang="en-US" sz="4900" dirty="0" err="1"/>
              <a:t>d”,a</a:t>
            </a:r>
            <a:r>
              <a:rPr lang="en-US" sz="4900" dirty="0"/>
              <a:t>);</a:t>
            </a:r>
            <a:endParaRPr lang="en-GB" sz="4900" dirty="0"/>
          </a:p>
          <a:p>
            <a:r>
              <a:rPr lang="en-US" sz="4900" dirty="0"/>
              <a:t>else</a:t>
            </a:r>
            <a:endParaRPr lang="en-GB" sz="4900" dirty="0"/>
          </a:p>
          <a:p>
            <a:r>
              <a:rPr lang="en-US" sz="4900" dirty="0" err="1"/>
              <a:t>printf</a:t>
            </a:r>
            <a:r>
              <a:rPr lang="en-US" sz="4900" dirty="0"/>
              <a:t>(“|</a:t>
            </a:r>
            <a:r>
              <a:rPr lang="en-US" sz="4900" dirty="0" err="1"/>
              <a:t>nGreatest</a:t>
            </a:r>
            <a:r>
              <a:rPr lang="en-US" sz="4900" dirty="0"/>
              <a:t> number=%</a:t>
            </a:r>
            <a:r>
              <a:rPr lang="en-US" sz="4900" dirty="0" err="1"/>
              <a:t>d”,c</a:t>
            </a:r>
            <a:r>
              <a:rPr lang="en-US" sz="4900" dirty="0"/>
              <a:t>);</a:t>
            </a:r>
            <a:endParaRPr lang="en-GB" sz="4900" dirty="0"/>
          </a:p>
          <a:p>
            <a:r>
              <a:rPr lang="en-US" sz="4900" dirty="0"/>
              <a:t>}</a:t>
            </a:r>
            <a:endParaRPr lang="en-GB" sz="4900" dirty="0"/>
          </a:p>
          <a:p>
            <a:r>
              <a:rPr lang="en-US" sz="4900" dirty="0"/>
              <a:t>else</a:t>
            </a:r>
            <a:endParaRPr lang="en-GB" sz="4900" dirty="0"/>
          </a:p>
          <a:p>
            <a:r>
              <a:rPr lang="en-US" sz="4900" dirty="0"/>
              <a:t>{</a:t>
            </a:r>
            <a:endParaRPr lang="en-GB" sz="4900" dirty="0"/>
          </a:p>
          <a:p>
            <a:r>
              <a:rPr lang="en-US" sz="4900" dirty="0"/>
              <a:t>If(b&gt;c)</a:t>
            </a:r>
            <a:endParaRPr lang="en-GB" sz="4900" dirty="0"/>
          </a:p>
          <a:p>
            <a:r>
              <a:rPr lang="en-US" sz="4900" dirty="0" err="1"/>
              <a:t>printf</a:t>
            </a:r>
            <a:r>
              <a:rPr lang="en-US" sz="4900" dirty="0"/>
              <a:t>(“|</a:t>
            </a:r>
            <a:r>
              <a:rPr lang="en-US" sz="4900" dirty="0" err="1"/>
              <a:t>nGreatest</a:t>
            </a:r>
            <a:r>
              <a:rPr lang="en-US" sz="4900" dirty="0"/>
              <a:t> number=%</a:t>
            </a:r>
            <a:r>
              <a:rPr lang="en-US" sz="4900" dirty="0" err="1"/>
              <a:t>d”,b</a:t>
            </a:r>
            <a:r>
              <a:rPr lang="en-US" sz="4900" dirty="0"/>
              <a:t>);</a:t>
            </a:r>
            <a:endParaRPr lang="en-GB" sz="4900" dirty="0"/>
          </a:p>
          <a:p>
            <a:r>
              <a:rPr lang="en-US" sz="4900" dirty="0"/>
              <a:t>else</a:t>
            </a:r>
            <a:endParaRPr lang="en-GB" sz="4900" dirty="0"/>
          </a:p>
          <a:p>
            <a:r>
              <a:rPr lang="en-US" sz="4900" dirty="0" err="1"/>
              <a:t>printf</a:t>
            </a:r>
            <a:r>
              <a:rPr lang="en-US" sz="4900" dirty="0"/>
              <a:t>(“|</a:t>
            </a:r>
            <a:r>
              <a:rPr lang="en-US" sz="4900" dirty="0" err="1"/>
              <a:t>nGreatest</a:t>
            </a:r>
            <a:r>
              <a:rPr lang="en-US" sz="4900" dirty="0"/>
              <a:t> number=%</a:t>
            </a:r>
            <a:r>
              <a:rPr lang="en-US" sz="4900" dirty="0" err="1"/>
              <a:t>d”,c</a:t>
            </a:r>
            <a:r>
              <a:rPr lang="en-US" sz="4900" dirty="0"/>
              <a:t>);</a:t>
            </a:r>
            <a:endParaRPr lang="en-GB" sz="4900" dirty="0"/>
          </a:p>
          <a:p>
            <a:r>
              <a:rPr lang="en-US" sz="4900" dirty="0"/>
              <a:t>}</a:t>
            </a:r>
            <a:endParaRPr lang="en-GB" sz="4900" dirty="0"/>
          </a:p>
          <a:p>
            <a:r>
              <a:rPr lang="en-US" sz="4900" dirty="0" err="1"/>
              <a:t>getch</a:t>
            </a:r>
            <a:r>
              <a:rPr lang="en-US" sz="4900" dirty="0"/>
              <a:t>();</a:t>
            </a:r>
            <a:endParaRPr lang="en-GB" sz="4900" dirty="0"/>
          </a:p>
          <a:p>
            <a:r>
              <a:rPr lang="en-US" sz="4900" dirty="0"/>
              <a:t>}</a:t>
            </a:r>
            <a:endParaRPr lang="en-GB" sz="4900" dirty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4. The if-else-if ladder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b="1" dirty="0" smtClean="0"/>
              <a:t>Explanation: </a:t>
            </a:r>
            <a:r>
              <a:rPr lang="en-US" dirty="0" smtClean="0"/>
              <a:t>as soon as the true condition is found the statement associated with it is executed and the control is transferred to statement-x. When all the n conditions become false the default statement will be executed.</a:t>
            </a:r>
            <a:endParaRPr lang="en-GB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if(condition </a:t>
            </a:r>
            <a:r>
              <a:rPr lang="en-US" dirty="0"/>
              <a:t>1) </a:t>
            </a:r>
            <a:endParaRPr lang="en-GB" dirty="0"/>
          </a:p>
          <a:p>
            <a:pPr>
              <a:buNone/>
            </a:pPr>
            <a:r>
              <a:rPr lang="en-US" dirty="0"/>
              <a:t>statement -1; </a:t>
            </a:r>
            <a:endParaRPr lang="en-GB" dirty="0"/>
          </a:p>
          <a:p>
            <a:pPr>
              <a:buNone/>
            </a:pPr>
            <a:r>
              <a:rPr lang="en-US" dirty="0"/>
              <a:t>else if(condition 2) </a:t>
            </a:r>
            <a:endParaRPr lang="en-GB" dirty="0"/>
          </a:p>
          <a:p>
            <a:pPr>
              <a:buNone/>
            </a:pPr>
            <a:r>
              <a:rPr lang="en-US" dirty="0"/>
              <a:t>statement -2; </a:t>
            </a:r>
            <a:endParaRPr lang="en-GB" dirty="0"/>
          </a:p>
          <a:p>
            <a:pPr>
              <a:buNone/>
            </a:pPr>
            <a:r>
              <a:rPr lang="en-US" dirty="0"/>
              <a:t>else if (condition 3) </a:t>
            </a:r>
            <a:endParaRPr lang="en-GB" dirty="0"/>
          </a:p>
          <a:p>
            <a:pPr>
              <a:buNone/>
            </a:pPr>
            <a:r>
              <a:rPr lang="en-US" dirty="0"/>
              <a:t>statement-3; </a:t>
            </a:r>
            <a:endParaRPr lang="en-GB" dirty="0"/>
          </a:p>
          <a:p>
            <a:pPr>
              <a:buNone/>
            </a:pPr>
            <a:r>
              <a:rPr lang="en-US" dirty="0"/>
              <a:t>……………… </a:t>
            </a:r>
            <a:endParaRPr lang="en-GB" dirty="0"/>
          </a:p>
          <a:p>
            <a:pPr>
              <a:buNone/>
            </a:pPr>
            <a:r>
              <a:rPr lang="en-US" dirty="0"/>
              <a:t>………………</a:t>
            </a:r>
            <a:endParaRPr lang="en-GB" dirty="0"/>
          </a:p>
          <a:p>
            <a:pPr>
              <a:buNone/>
            </a:pPr>
            <a:r>
              <a:rPr lang="en-US" dirty="0"/>
              <a:t>………………</a:t>
            </a:r>
            <a:endParaRPr lang="en-GB" dirty="0"/>
          </a:p>
          <a:p>
            <a:pPr>
              <a:buNone/>
            </a:pPr>
            <a:r>
              <a:rPr lang="en-US" dirty="0"/>
              <a:t> ……………… </a:t>
            </a:r>
            <a:endParaRPr lang="en-GB" dirty="0"/>
          </a:p>
          <a:p>
            <a:pPr>
              <a:buNone/>
            </a:pPr>
            <a:r>
              <a:rPr lang="en-US" dirty="0"/>
              <a:t>else if(condition n) </a:t>
            </a:r>
            <a:endParaRPr lang="en-GB" dirty="0"/>
          </a:p>
          <a:p>
            <a:pPr>
              <a:buNone/>
            </a:pPr>
            <a:r>
              <a:rPr lang="en-US" dirty="0"/>
              <a:t>statement-n; </a:t>
            </a:r>
            <a:endParaRPr lang="en-GB" dirty="0"/>
          </a:p>
          <a:p>
            <a:pPr>
              <a:buNone/>
            </a:pPr>
            <a:r>
              <a:rPr lang="en-US" dirty="0"/>
              <a:t>else </a:t>
            </a:r>
            <a:endParaRPr lang="en-GB" dirty="0"/>
          </a:p>
          <a:p>
            <a:pPr>
              <a:buNone/>
            </a:pPr>
            <a:r>
              <a:rPr lang="en-US" dirty="0"/>
              <a:t>default-statement; 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b="1" dirty="0"/>
              <a:t>//Program to show use of if-else-if ladder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6143644"/>
          </a:xfrm>
        </p:spPr>
        <p:txBody>
          <a:bodyPr>
            <a:normAutofit fontScale="47500" lnSpcReduction="20000"/>
          </a:bodyPr>
          <a:lstStyle/>
          <a:p>
            <a:r>
              <a:rPr lang="en-US" b="1" dirty="0"/>
              <a:t>#include&lt;</a:t>
            </a:r>
            <a:r>
              <a:rPr lang="en-US" b="1" dirty="0" err="1"/>
              <a:t>stdio.h</a:t>
            </a:r>
            <a:r>
              <a:rPr lang="en-US" b="1" dirty="0"/>
              <a:t>&gt; </a:t>
            </a:r>
            <a:endParaRPr lang="en-GB" b="1" dirty="0"/>
          </a:p>
          <a:p>
            <a:r>
              <a:rPr lang="en-US" b="1" dirty="0"/>
              <a:t>#include&lt;</a:t>
            </a:r>
            <a:r>
              <a:rPr lang="en-US" b="1" dirty="0" err="1"/>
              <a:t>conio.h</a:t>
            </a:r>
            <a:r>
              <a:rPr lang="en-US" b="1" dirty="0"/>
              <a:t>&gt; </a:t>
            </a:r>
            <a:endParaRPr lang="en-GB" b="1" dirty="0"/>
          </a:p>
          <a:p>
            <a:r>
              <a:rPr lang="en-US" b="1" dirty="0"/>
              <a:t>void main() </a:t>
            </a:r>
            <a:endParaRPr lang="en-GB" b="1" dirty="0"/>
          </a:p>
          <a:p>
            <a:r>
              <a:rPr lang="en-US" b="1" dirty="0"/>
              <a:t>{ 	</a:t>
            </a:r>
            <a:endParaRPr lang="en-GB" b="1" dirty="0"/>
          </a:p>
          <a:p>
            <a:r>
              <a:rPr lang="en-US" b="1" dirty="0" err="1"/>
              <a:t>clrscr</a:t>
            </a:r>
            <a:r>
              <a:rPr lang="en-US" b="1" dirty="0"/>
              <a:t>(); </a:t>
            </a:r>
            <a:endParaRPr lang="en-GB" b="1" dirty="0"/>
          </a:p>
          <a:p>
            <a:r>
              <a:rPr lang="en-US" b="1" dirty="0" err="1"/>
              <a:t>int</a:t>
            </a:r>
            <a:r>
              <a:rPr lang="en-US" b="1" dirty="0"/>
              <a:t> day; </a:t>
            </a:r>
            <a:endParaRPr lang="en-GB" b="1" dirty="0"/>
          </a:p>
          <a:p>
            <a:r>
              <a:rPr lang="en-US" b="1" dirty="0" err="1"/>
              <a:t>printf</a:t>
            </a:r>
            <a:r>
              <a:rPr lang="en-US" b="1" dirty="0"/>
              <a:t>("Enter number between 1-7\n"); </a:t>
            </a:r>
            <a:endParaRPr lang="en-GB" b="1" dirty="0"/>
          </a:p>
          <a:p>
            <a:r>
              <a:rPr lang="en-US" b="1" dirty="0" err="1"/>
              <a:t>scanf</a:t>
            </a:r>
            <a:r>
              <a:rPr lang="en-US" b="1" dirty="0"/>
              <a:t>("%</a:t>
            </a:r>
            <a:r>
              <a:rPr lang="en-US" b="1" dirty="0" err="1"/>
              <a:t>d",&amp;day</a:t>
            </a:r>
            <a:r>
              <a:rPr lang="en-US" b="1" dirty="0"/>
              <a:t>); </a:t>
            </a:r>
            <a:endParaRPr lang="en-GB" b="1" dirty="0"/>
          </a:p>
          <a:p>
            <a:r>
              <a:rPr lang="en-US" b="1" dirty="0"/>
              <a:t>if(day==1) </a:t>
            </a:r>
            <a:endParaRPr lang="en-GB" b="1" dirty="0"/>
          </a:p>
          <a:p>
            <a:r>
              <a:rPr lang="en-US" b="1" dirty="0" err="1"/>
              <a:t>printf</a:t>
            </a:r>
            <a:r>
              <a:rPr lang="en-US" b="1" dirty="0"/>
              <a:t>("Monday"); </a:t>
            </a:r>
            <a:endParaRPr lang="en-GB" b="1" dirty="0"/>
          </a:p>
          <a:p>
            <a:r>
              <a:rPr lang="en-US" b="1" dirty="0"/>
              <a:t>else if(day==2) </a:t>
            </a:r>
            <a:endParaRPr lang="en-GB" b="1" dirty="0"/>
          </a:p>
          <a:p>
            <a:r>
              <a:rPr lang="en-US" b="1" dirty="0" err="1"/>
              <a:t>printf</a:t>
            </a:r>
            <a:r>
              <a:rPr lang="en-US" b="1" dirty="0"/>
              <a:t>("Tuesday"); </a:t>
            </a:r>
            <a:endParaRPr lang="en-GB" b="1" dirty="0"/>
          </a:p>
          <a:p>
            <a:r>
              <a:rPr lang="en-US" b="1" dirty="0"/>
              <a:t>else if(day==3) </a:t>
            </a:r>
            <a:endParaRPr lang="en-GB" b="1" dirty="0"/>
          </a:p>
          <a:p>
            <a:r>
              <a:rPr lang="en-US" b="1" dirty="0" err="1"/>
              <a:t>printf</a:t>
            </a:r>
            <a:r>
              <a:rPr lang="en-US" b="1" dirty="0"/>
              <a:t>("Wednesday"); </a:t>
            </a:r>
            <a:endParaRPr lang="en-GB" b="1" dirty="0"/>
          </a:p>
          <a:p>
            <a:r>
              <a:rPr lang="en-US" b="1" dirty="0"/>
              <a:t>else if(day==4) </a:t>
            </a:r>
            <a:endParaRPr lang="en-GB" b="1" dirty="0"/>
          </a:p>
          <a:p>
            <a:r>
              <a:rPr lang="en-US" b="1" dirty="0" err="1"/>
              <a:t>printf</a:t>
            </a:r>
            <a:r>
              <a:rPr lang="en-US" b="1" dirty="0"/>
              <a:t>("Thursday"); </a:t>
            </a:r>
            <a:endParaRPr lang="en-GB" b="1" dirty="0"/>
          </a:p>
          <a:p>
            <a:r>
              <a:rPr lang="en-US" b="1" dirty="0"/>
              <a:t>else if(day==5) </a:t>
            </a:r>
            <a:endParaRPr lang="en-GB" b="1" dirty="0"/>
          </a:p>
          <a:p>
            <a:r>
              <a:rPr lang="en-US" b="1" dirty="0" err="1"/>
              <a:t>printf</a:t>
            </a:r>
            <a:r>
              <a:rPr lang="en-US" b="1" dirty="0"/>
              <a:t>("Friday"); </a:t>
            </a:r>
            <a:endParaRPr lang="en-GB" b="1" dirty="0"/>
          </a:p>
          <a:p>
            <a:r>
              <a:rPr lang="en-US" b="1" dirty="0"/>
              <a:t>else if(day==6) </a:t>
            </a:r>
            <a:endParaRPr lang="en-GB" b="1" dirty="0"/>
          </a:p>
          <a:p>
            <a:r>
              <a:rPr lang="en-US" b="1" dirty="0" err="1"/>
              <a:t>printf</a:t>
            </a:r>
            <a:r>
              <a:rPr lang="en-US" b="1" dirty="0"/>
              <a:t>("Saturday"); </a:t>
            </a:r>
            <a:endParaRPr lang="en-GB" b="1" dirty="0"/>
          </a:p>
          <a:p>
            <a:r>
              <a:rPr lang="en-US" b="1" dirty="0"/>
              <a:t>else if(day==7) </a:t>
            </a:r>
            <a:endParaRPr lang="en-GB" b="1" dirty="0"/>
          </a:p>
          <a:p>
            <a:r>
              <a:rPr lang="en-US" b="1" dirty="0" err="1"/>
              <a:t>printf</a:t>
            </a:r>
            <a:r>
              <a:rPr lang="en-US" b="1" dirty="0"/>
              <a:t>("Sunday");</a:t>
            </a:r>
            <a:endParaRPr lang="en-GB" b="1" dirty="0"/>
          </a:p>
          <a:p>
            <a:r>
              <a:rPr lang="en-US" b="1" dirty="0"/>
              <a:t>else </a:t>
            </a:r>
            <a:endParaRPr lang="en-GB" b="1" dirty="0"/>
          </a:p>
          <a:p>
            <a:r>
              <a:rPr lang="en-US" b="1" dirty="0" err="1"/>
              <a:t>printf</a:t>
            </a:r>
            <a:r>
              <a:rPr lang="en-US" b="1" dirty="0"/>
              <a:t>("Enter correct no"); </a:t>
            </a:r>
            <a:endParaRPr lang="en-GB" b="1" dirty="0"/>
          </a:p>
          <a:p>
            <a:r>
              <a:rPr lang="en-US" b="1" dirty="0" err="1"/>
              <a:t>getch</a:t>
            </a:r>
            <a:r>
              <a:rPr lang="en-US" b="1" dirty="0"/>
              <a:t>(); </a:t>
            </a:r>
            <a:endParaRPr lang="en-GB" b="1" dirty="0"/>
          </a:p>
          <a:p>
            <a:r>
              <a:rPr lang="en-US" b="1" dirty="0"/>
              <a:t>} 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4. The switch statement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621508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600" b="1" dirty="0"/>
              <a:t>Syntax </a:t>
            </a:r>
            <a:endParaRPr lang="en-GB" sz="1600" dirty="0"/>
          </a:p>
          <a:p>
            <a:pPr>
              <a:buNone/>
            </a:pPr>
            <a:r>
              <a:rPr lang="en-US" sz="1600" dirty="0"/>
              <a:t>switch(expression) </a:t>
            </a:r>
            <a:endParaRPr lang="en-GB" sz="1600" dirty="0"/>
          </a:p>
          <a:p>
            <a:pPr>
              <a:buNone/>
            </a:pPr>
            <a:r>
              <a:rPr lang="en-US" sz="1600" dirty="0"/>
              <a:t>{ </a:t>
            </a:r>
            <a:endParaRPr lang="en-GB" sz="1600" dirty="0"/>
          </a:p>
          <a:p>
            <a:pPr>
              <a:buNone/>
            </a:pPr>
            <a:r>
              <a:rPr lang="en-US" sz="1600" dirty="0"/>
              <a:t>case 1: </a:t>
            </a:r>
            <a:endParaRPr lang="en-GB" sz="1600" dirty="0"/>
          </a:p>
          <a:p>
            <a:pPr>
              <a:buNone/>
            </a:pPr>
            <a:r>
              <a:rPr lang="en-US" sz="1600" dirty="0"/>
              <a:t>statement -1; </a:t>
            </a:r>
            <a:endParaRPr lang="en-GB" sz="1600" dirty="0"/>
          </a:p>
          <a:p>
            <a:pPr>
              <a:buNone/>
            </a:pPr>
            <a:r>
              <a:rPr lang="en-US" sz="1600" dirty="0"/>
              <a:t>break; </a:t>
            </a:r>
            <a:endParaRPr lang="en-GB" sz="1600" dirty="0"/>
          </a:p>
          <a:p>
            <a:pPr>
              <a:buNone/>
            </a:pPr>
            <a:r>
              <a:rPr lang="en-US" sz="1600" dirty="0"/>
              <a:t>case 2: </a:t>
            </a:r>
            <a:endParaRPr lang="en-GB" sz="1600" dirty="0"/>
          </a:p>
          <a:p>
            <a:pPr>
              <a:buNone/>
            </a:pPr>
            <a:r>
              <a:rPr lang="en-US" sz="1600" dirty="0"/>
              <a:t>statement -2; </a:t>
            </a:r>
            <a:endParaRPr lang="en-GB" sz="1600" dirty="0"/>
          </a:p>
          <a:p>
            <a:pPr>
              <a:buNone/>
            </a:pPr>
            <a:r>
              <a:rPr lang="en-US" sz="1600" dirty="0"/>
              <a:t>break; </a:t>
            </a:r>
            <a:endParaRPr lang="en-GB" sz="1600" dirty="0"/>
          </a:p>
          <a:p>
            <a:pPr>
              <a:buNone/>
            </a:pPr>
            <a:r>
              <a:rPr lang="en-US" sz="1600" dirty="0"/>
              <a:t>case 3: </a:t>
            </a:r>
            <a:endParaRPr lang="en-GB" sz="1600" dirty="0"/>
          </a:p>
          <a:p>
            <a:pPr>
              <a:buNone/>
            </a:pPr>
            <a:r>
              <a:rPr lang="en-US" sz="1600" dirty="0"/>
              <a:t>statement -3; </a:t>
            </a:r>
            <a:endParaRPr lang="en-GB" sz="1600" dirty="0"/>
          </a:p>
          <a:p>
            <a:pPr>
              <a:buNone/>
            </a:pPr>
            <a:r>
              <a:rPr lang="en-US" sz="1600" dirty="0"/>
              <a:t>break;</a:t>
            </a:r>
            <a:endParaRPr lang="en-GB" sz="1600" dirty="0"/>
          </a:p>
          <a:p>
            <a:pPr>
              <a:buNone/>
            </a:pPr>
            <a:r>
              <a:rPr lang="en-US" sz="1600" dirty="0"/>
              <a:t> </a:t>
            </a:r>
            <a:r>
              <a:rPr lang="en-US" sz="1600" dirty="0" smtClean="0"/>
              <a:t>….….. </a:t>
            </a:r>
            <a:endParaRPr lang="en-GB" sz="1600" dirty="0"/>
          </a:p>
          <a:p>
            <a:pPr>
              <a:buNone/>
            </a:pPr>
            <a:r>
              <a:rPr lang="en-US" sz="1600" dirty="0"/>
              <a:t>…………</a:t>
            </a:r>
            <a:endParaRPr lang="en-GB" sz="1600" dirty="0"/>
          </a:p>
          <a:p>
            <a:pPr>
              <a:buNone/>
            </a:pPr>
            <a:r>
              <a:rPr lang="en-US" sz="1600" dirty="0"/>
              <a:t>case n: </a:t>
            </a:r>
            <a:endParaRPr lang="en-GB" sz="1600" dirty="0"/>
          </a:p>
          <a:p>
            <a:pPr>
              <a:buNone/>
            </a:pPr>
            <a:r>
              <a:rPr lang="en-US" sz="1600" dirty="0"/>
              <a:t>statement -n; </a:t>
            </a:r>
            <a:endParaRPr lang="en-GB" sz="1600" dirty="0"/>
          </a:p>
          <a:p>
            <a:pPr>
              <a:buNone/>
            </a:pPr>
            <a:r>
              <a:rPr lang="en-US" sz="1600" dirty="0"/>
              <a:t>break; </a:t>
            </a:r>
            <a:endParaRPr lang="en-GB" sz="1600" dirty="0"/>
          </a:p>
          <a:p>
            <a:pPr>
              <a:buNone/>
            </a:pPr>
            <a:r>
              <a:rPr lang="en-US" sz="1600" dirty="0"/>
              <a:t>default: </a:t>
            </a:r>
            <a:endParaRPr lang="en-GB" sz="1600" dirty="0"/>
          </a:p>
          <a:p>
            <a:pPr>
              <a:buNone/>
            </a:pPr>
            <a:r>
              <a:rPr lang="en-US" sz="1600" dirty="0"/>
              <a:t>statement; </a:t>
            </a:r>
            <a:endParaRPr lang="en-GB" sz="1600" dirty="0"/>
          </a:p>
          <a:p>
            <a:pPr>
              <a:buNone/>
            </a:pPr>
            <a:r>
              <a:rPr lang="en-US" sz="1600" dirty="0"/>
              <a:t>} </a:t>
            </a:r>
            <a:endParaRPr lang="en-GB" sz="1600" dirty="0"/>
          </a:p>
          <a:p>
            <a:pPr>
              <a:buNone/>
            </a:pPr>
            <a:r>
              <a:rPr lang="en-US" sz="1600" dirty="0"/>
              <a:t>statement-x;</a:t>
            </a:r>
            <a:endParaRPr lang="en-GB" sz="1600" dirty="0"/>
          </a:p>
          <a:p>
            <a:endParaRPr lang="en-GB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en-US" sz="1800" dirty="0"/>
              <a:t>//Program to implement switch statement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fontScale="47500" lnSpcReduction="20000"/>
          </a:bodyPr>
          <a:lstStyle/>
          <a:p>
            <a:r>
              <a:rPr lang="en-US" sz="3400" dirty="0"/>
              <a:t>#include&lt;</a:t>
            </a:r>
            <a:r>
              <a:rPr lang="en-US" sz="3400" dirty="0" err="1"/>
              <a:t>stdio.h</a:t>
            </a:r>
            <a:r>
              <a:rPr lang="en-US" sz="3400" dirty="0"/>
              <a:t>&gt; </a:t>
            </a:r>
            <a:endParaRPr lang="en-GB" sz="3400" dirty="0"/>
          </a:p>
          <a:p>
            <a:r>
              <a:rPr lang="en-US" sz="3400" dirty="0"/>
              <a:t>#include&lt;</a:t>
            </a:r>
            <a:r>
              <a:rPr lang="en-US" sz="3400" dirty="0" err="1"/>
              <a:t>conio.h</a:t>
            </a:r>
            <a:r>
              <a:rPr lang="en-US" sz="3400" dirty="0"/>
              <a:t>&gt; </a:t>
            </a:r>
            <a:endParaRPr lang="en-GB" sz="3400" dirty="0"/>
          </a:p>
          <a:p>
            <a:r>
              <a:rPr lang="en-US" sz="3400" dirty="0"/>
              <a:t>void main() </a:t>
            </a:r>
            <a:endParaRPr lang="en-GB" sz="3400" dirty="0"/>
          </a:p>
          <a:p>
            <a:r>
              <a:rPr lang="en-US" sz="3400" dirty="0"/>
              <a:t>{ </a:t>
            </a:r>
            <a:endParaRPr lang="en-GB" sz="3400" dirty="0"/>
          </a:p>
          <a:p>
            <a:r>
              <a:rPr lang="en-US" sz="3400" dirty="0" err="1"/>
              <a:t>clrscr</a:t>
            </a:r>
            <a:r>
              <a:rPr lang="en-US" sz="3400" dirty="0"/>
              <a:t>(); </a:t>
            </a:r>
            <a:endParaRPr lang="en-GB" sz="3400" dirty="0"/>
          </a:p>
          <a:p>
            <a:r>
              <a:rPr lang="en-US" sz="3400" dirty="0" err="1"/>
              <a:t>int</a:t>
            </a:r>
            <a:r>
              <a:rPr lang="en-US" sz="3400" dirty="0"/>
              <a:t> x; </a:t>
            </a:r>
            <a:endParaRPr lang="en-GB" sz="3400" dirty="0"/>
          </a:p>
          <a:p>
            <a:r>
              <a:rPr lang="en-US" sz="3400" dirty="0"/>
              <a:t>float </a:t>
            </a:r>
            <a:r>
              <a:rPr lang="en-US" sz="3400" dirty="0" err="1"/>
              <a:t>a,b</a:t>
            </a:r>
            <a:r>
              <a:rPr lang="en-US" sz="3400" dirty="0"/>
              <a:t>; </a:t>
            </a:r>
            <a:endParaRPr lang="en-GB" sz="3400" dirty="0"/>
          </a:p>
          <a:p>
            <a:r>
              <a:rPr lang="en-US" sz="3400" dirty="0" err="1"/>
              <a:t>printf</a:t>
            </a:r>
            <a:r>
              <a:rPr lang="en-US" sz="3400" dirty="0"/>
              <a:t>("Enter first no\n"); </a:t>
            </a:r>
            <a:endParaRPr lang="en-GB" sz="3400" dirty="0"/>
          </a:p>
          <a:p>
            <a:r>
              <a:rPr lang="en-US" sz="3400" dirty="0" err="1"/>
              <a:t>scanf</a:t>
            </a:r>
            <a:r>
              <a:rPr lang="en-US" sz="3400" dirty="0"/>
              <a:t>("%</a:t>
            </a:r>
            <a:r>
              <a:rPr lang="en-US" sz="3400" dirty="0" err="1"/>
              <a:t>f",&amp;a</a:t>
            </a:r>
            <a:r>
              <a:rPr lang="en-US" sz="3400" dirty="0"/>
              <a:t>); </a:t>
            </a:r>
            <a:endParaRPr lang="en-GB" sz="3400" dirty="0"/>
          </a:p>
          <a:p>
            <a:r>
              <a:rPr lang="en-US" sz="3400" dirty="0" err="1"/>
              <a:t>printf</a:t>
            </a:r>
            <a:r>
              <a:rPr lang="en-US" sz="3400" dirty="0"/>
              <a:t>("Enter second no\n"); </a:t>
            </a:r>
            <a:endParaRPr lang="en-GB" sz="3400" dirty="0"/>
          </a:p>
          <a:p>
            <a:r>
              <a:rPr lang="en-US" sz="3400" dirty="0" err="1"/>
              <a:t>scanf</a:t>
            </a:r>
            <a:r>
              <a:rPr lang="en-US" sz="3400" dirty="0"/>
              <a:t>("%</a:t>
            </a:r>
            <a:r>
              <a:rPr lang="en-US" sz="3400" dirty="0" err="1"/>
              <a:t>f",&amp;b</a:t>
            </a:r>
            <a:r>
              <a:rPr lang="en-US" sz="3400" dirty="0"/>
              <a:t>); </a:t>
            </a:r>
            <a:r>
              <a:rPr lang="en-US" sz="3400" dirty="0" err="1"/>
              <a:t>printf</a:t>
            </a:r>
            <a:r>
              <a:rPr lang="en-US" sz="3400" dirty="0"/>
              <a:t>("@@@@@@@@@@@@@@@@@@@@@@@\n"); </a:t>
            </a:r>
            <a:r>
              <a:rPr lang="en-US" sz="3400" dirty="0" err="1"/>
              <a:t>printf</a:t>
            </a:r>
            <a:r>
              <a:rPr lang="en-US" sz="3400" dirty="0"/>
              <a:t>("</a:t>
            </a:r>
            <a:r>
              <a:rPr lang="en-US" sz="3400" dirty="0" err="1"/>
              <a:t>Algebric</a:t>
            </a:r>
            <a:r>
              <a:rPr lang="en-US" sz="3400" dirty="0"/>
              <a:t> Operations\n"); </a:t>
            </a:r>
            <a:r>
              <a:rPr lang="en-US" sz="3400" dirty="0" err="1"/>
              <a:t>printf</a:t>
            </a:r>
            <a:r>
              <a:rPr lang="en-US" sz="3400" dirty="0"/>
              <a:t>("@@@@@@@@@@@@@@@@@@@@@@@\n"); </a:t>
            </a:r>
            <a:endParaRPr lang="en-GB" sz="3400" dirty="0"/>
          </a:p>
          <a:p>
            <a:r>
              <a:rPr lang="en-US" sz="3400" dirty="0" err="1"/>
              <a:t>printf</a:t>
            </a:r>
            <a:r>
              <a:rPr lang="en-US" sz="3400" dirty="0"/>
              <a:t>("1. summation\n"); </a:t>
            </a:r>
            <a:endParaRPr lang="en-GB" sz="3400" dirty="0"/>
          </a:p>
          <a:p>
            <a:r>
              <a:rPr lang="en-US" sz="3400" dirty="0" err="1"/>
              <a:t>printf</a:t>
            </a:r>
            <a:r>
              <a:rPr lang="en-US" sz="3400" dirty="0"/>
              <a:t>("2. difference\n"); </a:t>
            </a:r>
            <a:endParaRPr lang="en-GB" sz="3400" dirty="0"/>
          </a:p>
          <a:p>
            <a:r>
              <a:rPr lang="en-US" sz="3400" dirty="0" err="1"/>
              <a:t>printf</a:t>
            </a:r>
            <a:r>
              <a:rPr lang="en-US" sz="3400" dirty="0"/>
              <a:t>("3. Product\n"); </a:t>
            </a:r>
            <a:endParaRPr lang="en-GB" sz="3400" dirty="0"/>
          </a:p>
          <a:p>
            <a:r>
              <a:rPr lang="en-US" sz="3400" dirty="0" err="1"/>
              <a:t>printf</a:t>
            </a:r>
            <a:r>
              <a:rPr lang="en-US" sz="3400" dirty="0"/>
              <a:t>("4. </a:t>
            </a:r>
            <a:r>
              <a:rPr lang="en-US" sz="3400" dirty="0" err="1"/>
              <a:t>Diviosion</a:t>
            </a:r>
            <a:r>
              <a:rPr lang="en-US" sz="3400" dirty="0"/>
              <a:t>\n"); </a:t>
            </a:r>
            <a:r>
              <a:rPr lang="en-US" sz="3400" dirty="0" err="1"/>
              <a:t>printf</a:t>
            </a:r>
            <a:r>
              <a:rPr lang="en-US" sz="3400" dirty="0"/>
              <a:t>("@@@@@@@@@@@@@@@@@@@@@@@\n"); </a:t>
            </a:r>
            <a:endParaRPr lang="en-GB" sz="3400" dirty="0"/>
          </a:p>
          <a:p>
            <a:r>
              <a:rPr lang="en-US" sz="3400" dirty="0" err="1"/>
              <a:t>printf</a:t>
            </a:r>
            <a:r>
              <a:rPr lang="en-US" sz="3400" dirty="0"/>
              <a:t>("Enter the no as per required\n"); </a:t>
            </a:r>
            <a:r>
              <a:rPr lang="en-US" sz="3400" dirty="0" err="1"/>
              <a:t>printf</a:t>
            </a:r>
            <a:r>
              <a:rPr lang="en-US" sz="3400" dirty="0"/>
              <a:t>("@@@@@@@@@@@@@@@@@@@@@@@\n"); </a:t>
            </a:r>
            <a:r>
              <a:rPr lang="en-US" sz="3400" dirty="0" err="1"/>
              <a:t>scanf</a:t>
            </a:r>
            <a:r>
              <a:rPr lang="en-US" sz="3400" dirty="0"/>
              <a:t>("%</a:t>
            </a:r>
            <a:r>
              <a:rPr lang="en-US" sz="3400" dirty="0" err="1"/>
              <a:t>d",&amp;x</a:t>
            </a:r>
            <a:r>
              <a:rPr lang="en-US" sz="3400" dirty="0"/>
              <a:t>);</a:t>
            </a:r>
            <a:endParaRPr lang="en-GB" sz="3400" dirty="0"/>
          </a:p>
          <a:p>
            <a:r>
              <a:rPr lang="en-US" sz="3400" dirty="0"/>
              <a:t>switch(x) </a:t>
            </a:r>
            <a:endParaRPr lang="en-GB" sz="3400" dirty="0"/>
          </a:p>
          <a:p>
            <a:r>
              <a:rPr lang="en-US" sz="3400" dirty="0"/>
              <a:t>{ </a:t>
            </a:r>
            <a:endParaRPr lang="en-GB" sz="3400" dirty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14400" y="714375"/>
            <a:ext cx="8229600" cy="4525963"/>
          </a:xfrm>
        </p:spPr>
        <p:txBody>
          <a:bodyPr>
            <a:normAutofit fontScale="47500" lnSpcReduction="20000"/>
          </a:bodyPr>
          <a:lstStyle/>
          <a:p>
            <a:r>
              <a:rPr lang="en-US" sz="3400" dirty="0" smtClean="0"/>
              <a:t>case 1: </a:t>
            </a:r>
            <a:endParaRPr lang="en-GB" sz="3400" dirty="0" smtClean="0"/>
          </a:p>
          <a:p>
            <a:r>
              <a:rPr lang="en-US" sz="3400" dirty="0" err="1" smtClean="0"/>
              <a:t>printf</a:t>
            </a:r>
            <a:r>
              <a:rPr lang="en-US" sz="3400" dirty="0" smtClean="0"/>
              <a:t>("Sum=%.2f",a+b); </a:t>
            </a:r>
            <a:endParaRPr lang="en-GB" sz="3400" dirty="0" smtClean="0"/>
          </a:p>
          <a:p>
            <a:r>
              <a:rPr lang="en-US" sz="3400" dirty="0" smtClean="0"/>
              <a:t>break; </a:t>
            </a:r>
            <a:endParaRPr lang="en-GB" sz="3400" dirty="0" smtClean="0"/>
          </a:p>
          <a:p>
            <a:r>
              <a:rPr lang="en-US" sz="3400" dirty="0" smtClean="0"/>
              <a:t>case 2: </a:t>
            </a:r>
            <a:endParaRPr lang="en-GB" sz="3400" dirty="0" smtClean="0"/>
          </a:p>
          <a:p>
            <a:r>
              <a:rPr lang="en-US" sz="3400" dirty="0" err="1" smtClean="0"/>
              <a:t>printf</a:t>
            </a:r>
            <a:r>
              <a:rPr lang="en-US" sz="3400" dirty="0" smtClean="0"/>
              <a:t>("</a:t>
            </a:r>
            <a:r>
              <a:rPr lang="en-US" sz="3400" dirty="0" err="1" smtClean="0"/>
              <a:t>Differene</a:t>
            </a:r>
            <a:r>
              <a:rPr lang="en-US" sz="3400" dirty="0" smtClean="0"/>
              <a:t>=%.2f",a-b); </a:t>
            </a:r>
            <a:endParaRPr lang="en-GB" sz="3400" dirty="0" smtClean="0"/>
          </a:p>
          <a:p>
            <a:r>
              <a:rPr lang="en-US" sz="3400" dirty="0" smtClean="0"/>
              <a:t>break; </a:t>
            </a:r>
            <a:endParaRPr lang="en-GB" sz="3400" dirty="0" smtClean="0"/>
          </a:p>
          <a:p>
            <a:r>
              <a:rPr lang="en-US" sz="3400" dirty="0" smtClean="0"/>
              <a:t>case 3: </a:t>
            </a:r>
            <a:endParaRPr lang="en-GB" sz="3400" dirty="0" smtClean="0"/>
          </a:p>
          <a:p>
            <a:r>
              <a:rPr lang="en-US" sz="3400" dirty="0" err="1" smtClean="0"/>
              <a:t>printf</a:t>
            </a:r>
            <a:r>
              <a:rPr lang="en-US" sz="3400" dirty="0" smtClean="0"/>
              <a:t>("Product=%.2f",a*b); </a:t>
            </a:r>
            <a:endParaRPr lang="en-GB" sz="3400" dirty="0" smtClean="0"/>
          </a:p>
          <a:p>
            <a:r>
              <a:rPr lang="en-US" sz="3400" dirty="0" smtClean="0"/>
              <a:t>break; </a:t>
            </a:r>
            <a:endParaRPr lang="en-GB" sz="3400" dirty="0" smtClean="0"/>
          </a:p>
          <a:p>
            <a:r>
              <a:rPr lang="en-US" sz="3400" dirty="0" smtClean="0"/>
              <a:t>case 4: </a:t>
            </a:r>
            <a:endParaRPr lang="en-GB" sz="3400" dirty="0" smtClean="0"/>
          </a:p>
          <a:p>
            <a:r>
              <a:rPr lang="en-US" sz="3400" dirty="0" err="1" smtClean="0"/>
              <a:t>printf</a:t>
            </a:r>
            <a:r>
              <a:rPr lang="en-US" sz="3400" dirty="0" smtClean="0"/>
              <a:t>("Division=%.2f",a/b); </a:t>
            </a:r>
            <a:endParaRPr lang="en-GB" sz="3400" dirty="0" smtClean="0"/>
          </a:p>
          <a:p>
            <a:r>
              <a:rPr lang="en-US" sz="3400" dirty="0" smtClean="0"/>
              <a:t>break; </a:t>
            </a:r>
            <a:endParaRPr lang="en-GB" sz="3400" dirty="0" smtClean="0"/>
          </a:p>
          <a:p>
            <a:r>
              <a:rPr lang="en-US" sz="3400" dirty="0" smtClean="0"/>
              <a:t>default: </a:t>
            </a:r>
            <a:endParaRPr lang="en-GB" sz="3400" dirty="0" smtClean="0"/>
          </a:p>
          <a:p>
            <a:r>
              <a:rPr lang="en-US" sz="3400" dirty="0" err="1" smtClean="0"/>
              <a:t>printf</a:t>
            </a:r>
            <a:r>
              <a:rPr lang="en-US" sz="3400" dirty="0" smtClean="0"/>
              <a:t>("Enter correct no"); </a:t>
            </a:r>
            <a:endParaRPr lang="en-GB" sz="3400" dirty="0" smtClean="0"/>
          </a:p>
          <a:p>
            <a:r>
              <a:rPr lang="en-US" sz="3400" dirty="0" smtClean="0"/>
              <a:t>break; </a:t>
            </a:r>
            <a:endParaRPr lang="en-GB" sz="3400" dirty="0" smtClean="0"/>
          </a:p>
          <a:p>
            <a:r>
              <a:rPr lang="en-US" sz="3400" dirty="0" smtClean="0"/>
              <a:t>} </a:t>
            </a:r>
            <a:endParaRPr lang="en-GB" sz="3400" dirty="0" smtClean="0"/>
          </a:p>
          <a:p>
            <a:r>
              <a:rPr lang="en-US" sz="3400" dirty="0" err="1" smtClean="0"/>
              <a:t>getch</a:t>
            </a:r>
            <a:r>
              <a:rPr lang="en-US" sz="3400" dirty="0" smtClean="0"/>
              <a:t>(); </a:t>
            </a:r>
            <a:endParaRPr lang="en-GB" sz="3400" dirty="0" smtClean="0"/>
          </a:p>
          <a:p>
            <a:r>
              <a:rPr lang="en-US" sz="3400" dirty="0" smtClean="0"/>
              <a:t>}</a:t>
            </a:r>
            <a:endParaRPr lang="en-GB" sz="3400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Loop Control Statements in C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 Loop is a block of statements which are repeatedly executed for certain number of times. </a:t>
            </a:r>
            <a:r>
              <a:rPr lang="en-US" b="1" dirty="0"/>
              <a:t>Steps in Loop </a:t>
            </a:r>
            <a:endParaRPr lang="en-GB" dirty="0"/>
          </a:p>
          <a:p>
            <a:pPr>
              <a:buNone/>
            </a:pPr>
            <a:r>
              <a:rPr lang="en-US" dirty="0"/>
              <a:t> </a:t>
            </a:r>
            <a:endParaRPr lang="en-GB" dirty="0"/>
          </a:p>
          <a:p>
            <a:r>
              <a:rPr lang="en-US" b="1" dirty="0"/>
              <a:t>a) Expression 1: Initialization </a:t>
            </a:r>
            <a:r>
              <a:rPr lang="en-US" dirty="0"/>
              <a:t>e.g. if </a:t>
            </a:r>
            <a:r>
              <a:rPr lang="en-US" dirty="0" err="1"/>
              <a:t>i</a:t>
            </a:r>
            <a:r>
              <a:rPr lang="en-US" dirty="0"/>
              <a:t> is any variable then in this we have to start the variable. </a:t>
            </a:r>
            <a:r>
              <a:rPr lang="en-US" b="1" dirty="0"/>
              <a:t>Let us say </a:t>
            </a:r>
            <a:r>
              <a:rPr lang="en-US" b="1" dirty="0" err="1"/>
              <a:t>i</a:t>
            </a:r>
            <a:r>
              <a:rPr lang="en-US" b="1" dirty="0"/>
              <a:t>=1 </a:t>
            </a:r>
            <a:endParaRPr lang="en-GB" dirty="0"/>
          </a:p>
          <a:p>
            <a:pPr>
              <a:buNone/>
            </a:pPr>
            <a:r>
              <a:rPr lang="en-US" dirty="0"/>
              <a:t> </a:t>
            </a:r>
            <a:endParaRPr lang="en-GB" dirty="0"/>
          </a:p>
          <a:p>
            <a:r>
              <a:rPr lang="en-US" b="1" dirty="0"/>
              <a:t>b) Expression 2: Test Condition </a:t>
            </a:r>
            <a:r>
              <a:rPr lang="en-US" dirty="0"/>
              <a:t>in this the condition is checked again and again. And if this condition satisfies then it will execute further otherwise not. </a:t>
            </a:r>
            <a:r>
              <a:rPr lang="en-US" b="1" dirty="0"/>
              <a:t>Let us say </a:t>
            </a:r>
            <a:r>
              <a:rPr lang="en-US" b="1" dirty="0" err="1"/>
              <a:t>i</a:t>
            </a:r>
            <a:r>
              <a:rPr lang="en-US" b="1" dirty="0"/>
              <a:t>&lt;=5. </a:t>
            </a:r>
            <a:endParaRPr lang="en-GB" dirty="0"/>
          </a:p>
          <a:p>
            <a:pPr>
              <a:buNone/>
            </a:pPr>
            <a:r>
              <a:rPr lang="en-US" dirty="0"/>
              <a:t> </a:t>
            </a:r>
            <a:endParaRPr lang="en-GB" dirty="0"/>
          </a:p>
          <a:p>
            <a:r>
              <a:rPr lang="en-US" b="1" dirty="0"/>
              <a:t>c) Expression 3: Increment or Decrement </a:t>
            </a:r>
            <a:r>
              <a:rPr lang="en-US" dirty="0"/>
              <a:t>in this the value is either increased or decreased in each step. </a:t>
            </a:r>
            <a:r>
              <a:rPr lang="en-US" b="1" dirty="0"/>
              <a:t>Let us say </a:t>
            </a:r>
            <a:r>
              <a:rPr lang="en-US" b="1" dirty="0" err="1"/>
              <a:t>i</a:t>
            </a:r>
            <a:r>
              <a:rPr lang="en-US" b="1" dirty="0"/>
              <a:t>++. 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b="1" dirty="0"/>
              <a:t>Following are the loops used in C Language: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/>
          </a:bodyPr>
          <a:lstStyle/>
          <a:p>
            <a:pPr algn="just"/>
            <a:r>
              <a:rPr lang="en-US" sz="2100" b="1" dirty="0"/>
              <a:t>for </a:t>
            </a:r>
            <a:r>
              <a:rPr lang="en-US" sz="2100" b="1" dirty="0" smtClean="0"/>
              <a:t>loop syntax </a:t>
            </a:r>
            <a:endParaRPr lang="en-GB" sz="2100" dirty="0"/>
          </a:p>
          <a:p>
            <a:pPr algn="just">
              <a:buNone/>
            </a:pPr>
            <a:r>
              <a:rPr lang="en-US" sz="2100" b="1" dirty="0"/>
              <a:t>for</a:t>
            </a:r>
            <a:r>
              <a:rPr lang="en-US" sz="2100" dirty="0"/>
              <a:t>(expression-1; expression-2;expression-3) statement; </a:t>
            </a:r>
            <a:endParaRPr lang="en-GB" sz="2100" dirty="0"/>
          </a:p>
          <a:p>
            <a:pPr algn="just"/>
            <a:endParaRPr lang="en-US" sz="2100" b="1" dirty="0" smtClean="0"/>
          </a:p>
          <a:p>
            <a:pPr algn="just"/>
            <a:r>
              <a:rPr lang="en-US" sz="2100" b="1" dirty="0" smtClean="0"/>
              <a:t>while loop syntax</a:t>
            </a:r>
            <a:endParaRPr lang="en-GB" sz="2100" dirty="0"/>
          </a:p>
          <a:p>
            <a:pPr algn="just">
              <a:buNone/>
            </a:pPr>
            <a:r>
              <a:rPr lang="en-US" sz="2100" dirty="0"/>
              <a:t>expression-1; </a:t>
            </a:r>
            <a:r>
              <a:rPr lang="en-US" sz="2100" b="1" dirty="0"/>
              <a:t>while</a:t>
            </a:r>
            <a:r>
              <a:rPr lang="en-US" sz="2100" dirty="0"/>
              <a:t>(expression-2) </a:t>
            </a:r>
            <a:endParaRPr lang="en-GB" sz="2100" dirty="0"/>
          </a:p>
          <a:p>
            <a:pPr algn="just">
              <a:buNone/>
            </a:pPr>
            <a:r>
              <a:rPr lang="en-US" sz="2100" dirty="0"/>
              <a:t>{ </a:t>
            </a:r>
            <a:endParaRPr lang="en-GB" sz="2100" dirty="0"/>
          </a:p>
          <a:p>
            <a:pPr algn="just">
              <a:buNone/>
            </a:pPr>
            <a:r>
              <a:rPr lang="en-US" sz="2100" dirty="0" smtClean="0"/>
              <a:t>statement; </a:t>
            </a:r>
            <a:endParaRPr lang="en-GB" sz="2100" dirty="0" smtClean="0"/>
          </a:p>
          <a:p>
            <a:pPr algn="just">
              <a:buNone/>
            </a:pPr>
            <a:r>
              <a:rPr lang="en-US" sz="2100" dirty="0" smtClean="0"/>
              <a:t>expression-3</a:t>
            </a:r>
            <a:r>
              <a:rPr lang="en-US" sz="2100" dirty="0"/>
              <a:t>; </a:t>
            </a:r>
            <a:endParaRPr lang="en-GB" sz="2100" dirty="0"/>
          </a:p>
          <a:p>
            <a:pPr algn="just">
              <a:buNone/>
            </a:pPr>
            <a:r>
              <a:rPr lang="en-US" sz="2100" dirty="0"/>
              <a:t>}</a:t>
            </a:r>
            <a:endParaRPr lang="en-GB" sz="2100" dirty="0"/>
          </a:p>
          <a:p>
            <a:pPr algn="just">
              <a:buNone/>
            </a:pPr>
            <a:r>
              <a:rPr lang="en-US" sz="2100" dirty="0"/>
              <a:t> </a:t>
            </a:r>
            <a:endParaRPr lang="en-GB" sz="2100" dirty="0"/>
          </a:p>
          <a:p>
            <a:pPr algn="just">
              <a:buNone/>
            </a:pPr>
            <a:r>
              <a:rPr lang="en-US" sz="2100" dirty="0"/>
              <a:t>2.The condition is tested before executing the body of the loop. </a:t>
            </a:r>
            <a:endParaRPr lang="en-GB" sz="2100" dirty="0"/>
          </a:p>
          <a:p>
            <a:pPr algn="just">
              <a:buNone/>
            </a:pPr>
            <a:r>
              <a:rPr lang="en-US" sz="2100" dirty="0"/>
              <a:t>3.Body of while loop is executed only if the condition is true</a:t>
            </a:r>
            <a:r>
              <a:rPr lang="en-US" sz="2100" dirty="0" smtClean="0"/>
              <a:t>.</a:t>
            </a:r>
          </a:p>
          <a:p>
            <a:pPr>
              <a:buNone/>
            </a:pPr>
            <a:r>
              <a:rPr lang="en-US" sz="1400" dirty="0"/>
              <a:t> </a:t>
            </a:r>
            <a:endParaRPr lang="en-GB" sz="1400" dirty="0"/>
          </a:p>
          <a:p>
            <a:pPr algn="just">
              <a:buNone/>
            </a:pPr>
            <a:endParaRPr lang="en-GB" sz="1400" dirty="0"/>
          </a:p>
          <a:p>
            <a:pPr algn="just"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14400" y="857250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/>
              <a:t>do- while </a:t>
            </a:r>
            <a:endParaRPr lang="en-GB" dirty="0" smtClean="0"/>
          </a:p>
          <a:p>
            <a:pPr>
              <a:buNone/>
            </a:pPr>
            <a:r>
              <a:rPr lang="en-US" dirty="0" smtClean="0"/>
              <a:t>expression-1; </a:t>
            </a:r>
            <a:endParaRPr lang="en-GB" dirty="0" smtClean="0"/>
          </a:p>
          <a:p>
            <a:pPr>
              <a:buNone/>
            </a:pPr>
            <a:r>
              <a:rPr lang="en-US" b="1" dirty="0" smtClean="0"/>
              <a:t>do </a:t>
            </a:r>
            <a:endParaRPr lang="en-GB" dirty="0" smtClean="0"/>
          </a:p>
          <a:p>
            <a:pPr>
              <a:buNone/>
            </a:pPr>
            <a:r>
              <a:rPr lang="en-US" dirty="0" smtClean="0"/>
              <a:t>{ </a:t>
            </a:r>
            <a:endParaRPr lang="en-GB" dirty="0" smtClean="0"/>
          </a:p>
          <a:p>
            <a:pPr>
              <a:buNone/>
            </a:pPr>
            <a:r>
              <a:rPr lang="en-US" dirty="0" smtClean="0"/>
              <a:t>statement; </a:t>
            </a:r>
            <a:endParaRPr lang="en-GB" dirty="0" smtClean="0"/>
          </a:p>
          <a:p>
            <a:pPr>
              <a:buNone/>
            </a:pPr>
            <a:r>
              <a:rPr lang="en-US" dirty="0" smtClean="0"/>
              <a:t>expression-3; </a:t>
            </a:r>
            <a:endParaRPr lang="en-GB" dirty="0" smtClean="0"/>
          </a:p>
          <a:p>
            <a:pPr>
              <a:buNone/>
            </a:pPr>
            <a:r>
              <a:rPr lang="en-US" dirty="0" smtClean="0"/>
              <a:t>} </a:t>
            </a:r>
            <a:endParaRPr lang="en-GB" dirty="0" smtClean="0"/>
          </a:p>
          <a:p>
            <a:pPr>
              <a:buNone/>
            </a:pPr>
            <a:r>
              <a:rPr lang="en-US" b="1" dirty="0" smtClean="0"/>
              <a:t>while</a:t>
            </a:r>
            <a:r>
              <a:rPr lang="en-US" dirty="0" smtClean="0"/>
              <a:t>(expression-2);</a:t>
            </a:r>
            <a:endParaRPr lang="en-GB" dirty="0" smtClean="0"/>
          </a:p>
          <a:p>
            <a:pPr>
              <a:buNone/>
            </a:pPr>
            <a:r>
              <a:rPr lang="en-US" dirty="0" smtClean="0"/>
              <a:t>2.The condition is tested after executing the body of the loop.</a:t>
            </a:r>
            <a:endParaRPr lang="en-GB" dirty="0" smtClean="0"/>
          </a:p>
          <a:p>
            <a:pPr>
              <a:buNone/>
            </a:pPr>
            <a:r>
              <a:rPr lang="en-US" dirty="0" smtClean="0"/>
              <a:t>3.Body of the do loop is executed at least once even if the condition is false.</a:t>
            </a:r>
            <a:endParaRPr lang="en-GB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b="1" dirty="0"/>
              <a:t>//Program showing use of for loop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#include&lt;</a:t>
            </a:r>
            <a:r>
              <a:rPr lang="en-US" dirty="0" err="1"/>
              <a:t>stdio.h</a:t>
            </a:r>
            <a:r>
              <a:rPr lang="en-US" dirty="0"/>
              <a:t>&gt; </a:t>
            </a:r>
            <a:endParaRPr lang="en-GB" dirty="0"/>
          </a:p>
          <a:p>
            <a:r>
              <a:rPr lang="en-US" dirty="0"/>
              <a:t>#include&lt;</a:t>
            </a:r>
            <a:r>
              <a:rPr lang="en-US" dirty="0" err="1"/>
              <a:t>conio.h</a:t>
            </a:r>
            <a:r>
              <a:rPr lang="en-US" dirty="0"/>
              <a:t>&gt; </a:t>
            </a:r>
            <a:endParaRPr lang="en-GB" dirty="0"/>
          </a:p>
          <a:p>
            <a:r>
              <a:rPr lang="en-US" dirty="0"/>
              <a:t>void main() </a:t>
            </a:r>
            <a:endParaRPr lang="en-GB" dirty="0"/>
          </a:p>
          <a:p>
            <a:r>
              <a:rPr lang="en-US" dirty="0"/>
              <a:t>{  	</a:t>
            </a:r>
            <a:endParaRPr lang="en-GB" dirty="0"/>
          </a:p>
          <a:p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x,i</a:t>
            </a:r>
            <a:r>
              <a:rPr lang="en-US" dirty="0"/>
              <a:t>;</a:t>
            </a:r>
            <a:endParaRPr lang="en-GB" dirty="0"/>
          </a:p>
          <a:p>
            <a:r>
              <a:rPr lang="en-US" dirty="0" err="1"/>
              <a:t>clrscr</a:t>
            </a:r>
            <a:r>
              <a:rPr lang="en-US" dirty="0"/>
              <a:t>();</a:t>
            </a:r>
            <a:endParaRPr lang="en-GB" dirty="0"/>
          </a:p>
          <a:p>
            <a:r>
              <a:rPr lang="en-US" dirty="0" err="1"/>
              <a:t>printf</a:t>
            </a:r>
            <a:r>
              <a:rPr lang="en-US" dirty="0"/>
              <a:t>("Enter any natural no\n"); </a:t>
            </a:r>
            <a:endParaRPr lang="en-GB" dirty="0"/>
          </a:p>
          <a:p>
            <a:r>
              <a:rPr lang="en-US" dirty="0" err="1"/>
              <a:t>scanf</a:t>
            </a:r>
            <a:r>
              <a:rPr lang="en-US" dirty="0"/>
              <a:t>("%</a:t>
            </a:r>
            <a:r>
              <a:rPr lang="en-US" dirty="0" err="1"/>
              <a:t>d",&amp;x</a:t>
            </a:r>
            <a:r>
              <a:rPr lang="en-US" dirty="0"/>
              <a:t>); </a:t>
            </a:r>
            <a:endParaRPr lang="en-GB" dirty="0"/>
          </a:p>
          <a:p>
            <a:r>
              <a:rPr lang="en-US" dirty="0"/>
              <a:t>for(</a:t>
            </a:r>
            <a:r>
              <a:rPr lang="en-US" dirty="0" err="1"/>
              <a:t>i</a:t>
            </a:r>
            <a:r>
              <a:rPr lang="en-US" dirty="0"/>
              <a:t>=1;i&lt;=</a:t>
            </a:r>
            <a:r>
              <a:rPr lang="en-US" dirty="0" err="1"/>
              <a:t>x;i</a:t>
            </a:r>
            <a:r>
              <a:rPr lang="en-US" dirty="0"/>
              <a:t>++) </a:t>
            </a:r>
            <a:endParaRPr lang="en-GB" dirty="0"/>
          </a:p>
          <a:p>
            <a:r>
              <a:rPr lang="en-US" dirty="0" err="1"/>
              <a:t>printf</a:t>
            </a:r>
            <a:r>
              <a:rPr lang="en-US" dirty="0"/>
              <a:t>("I=%d\</a:t>
            </a:r>
            <a:r>
              <a:rPr lang="en-US" dirty="0" err="1"/>
              <a:t>n",i</a:t>
            </a:r>
            <a:r>
              <a:rPr lang="en-US" dirty="0"/>
              <a:t>); </a:t>
            </a:r>
            <a:endParaRPr lang="en-GB" dirty="0"/>
          </a:p>
          <a:p>
            <a:r>
              <a:rPr lang="en-US" dirty="0" err="1"/>
              <a:t>getch</a:t>
            </a:r>
            <a:r>
              <a:rPr lang="en-US" dirty="0"/>
              <a:t>(); </a:t>
            </a:r>
            <a:endParaRPr lang="en-GB" dirty="0"/>
          </a:p>
          <a:p>
            <a:r>
              <a:rPr lang="en-US" dirty="0"/>
              <a:t>} 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b="1" dirty="0"/>
              <a:t>//Program showing use of while loop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#include&lt;</a:t>
            </a:r>
            <a:r>
              <a:rPr lang="en-US" dirty="0" err="1"/>
              <a:t>stdio.h</a:t>
            </a:r>
            <a:r>
              <a:rPr lang="en-US" dirty="0"/>
              <a:t>&gt; </a:t>
            </a:r>
            <a:endParaRPr lang="en-GB" dirty="0"/>
          </a:p>
          <a:p>
            <a:r>
              <a:rPr lang="en-US" dirty="0"/>
              <a:t>#include&lt;</a:t>
            </a:r>
            <a:r>
              <a:rPr lang="en-US" dirty="0" err="1"/>
              <a:t>conio.h</a:t>
            </a:r>
            <a:r>
              <a:rPr lang="en-US" dirty="0"/>
              <a:t>&gt; </a:t>
            </a:r>
            <a:endParaRPr lang="en-GB" dirty="0"/>
          </a:p>
          <a:p>
            <a:r>
              <a:rPr lang="en-US" dirty="0"/>
              <a:t>void main() </a:t>
            </a:r>
            <a:endParaRPr lang="en-GB" dirty="0"/>
          </a:p>
          <a:p>
            <a:r>
              <a:rPr lang="en-US" dirty="0"/>
              <a:t>{ </a:t>
            </a:r>
            <a:endParaRPr lang="en-GB" dirty="0"/>
          </a:p>
          <a:p>
            <a:r>
              <a:rPr lang="en-US" dirty="0" err="1"/>
              <a:t>clrscr</a:t>
            </a:r>
            <a:r>
              <a:rPr lang="en-US" dirty="0"/>
              <a:t>(); </a:t>
            </a:r>
            <a:endParaRPr lang="en-GB" dirty="0"/>
          </a:p>
          <a:p>
            <a:r>
              <a:rPr lang="en-US" dirty="0" err="1"/>
              <a:t>int</a:t>
            </a:r>
            <a:r>
              <a:rPr lang="en-US" dirty="0"/>
              <a:t> n=1;</a:t>
            </a:r>
            <a:endParaRPr lang="en-GB" dirty="0"/>
          </a:p>
          <a:p>
            <a:r>
              <a:rPr lang="en-US" dirty="0"/>
              <a:t> while(n&lt;=10) </a:t>
            </a:r>
            <a:endParaRPr lang="en-GB" dirty="0"/>
          </a:p>
          <a:p>
            <a:r>
              <a:rPr lang="en-US" dirty="0"/>
              <a:t>{ </a:t>
            </a:r>
            <a:endParaRPr lang="en-GB" dirty="0"/>
          </a:p>
          <a:p>
            <a:r>
              <a:rPr lang="en-US" dirty="0" err="1"/>
              <a:t>printf</a:t>
            </a:r>
            <a:r>
              <a:rPr lang="en-US" dirty="0"/>
              <a:t>("\</a:t>
            </a:r>
            <a:r>
              <a:rPr lang="en-US" dirty="0" err="1"/>
              <a:t>n%d",n</a:t>
            </a:r>
            <a:r>
              <a:rPr lang="en-US" dirty="0"/>
              <a:t>);</a:t>
            </a:r>
            <a:endParaRPr lang="en-GB" dirty="0"/>
          </a:p>
          <a:p>
            <a:r>
              <a:rPr lang="en-US" dirty="0"/>
              <a:t> n++; </a:t>
            </a:r>
            <a:endParaRPr lang="en-GB" dirty="0"/>
          </a:p>
          <a:p>
            <a:r>
              <a:rPr lang="en-US" dirty="0"/>
              <a:t>} </a:t>
            </a:r>
            <a:endParaRPr lang="en-GB" dirty="0"/>
          </a:p>
          <a:p>
            <a:r>
              <a:rPr lang="en-US" dirty="0" err="1"/>
              <a:t>getch</a:t>
            </a:r>
            <a:r>
              <a:rPr lang="en-US" dirty="0"/>
              <a:t>(); </a:t>
            </a:r>
            <a:endParaRPr lang="en-GB" dirty="0"/>
          </a:p>
          <a:p>
            <a:r>
              <a:rPr lang="en-US" dirty="0"/>
              <a:t>} 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b="1" dirty="0"/>
              <a:t>//Program showing use of do while loop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#include&lt;</a:t>
            </a:r>
            <a:r>
              <a:rPr lang="en-US" dirty="0" err="1"/>
              <a:t>stdio.h</a:t>
            </a:r>
            <a:r>
              <a:rPr lang="en-US" dirty="0"/>
              <a:t>&gt;</a:t>
            </a:r>
            <a:endParaRPr lang="en-GB" dirty="0"/>
          </a:p>
          <a:p>
            <a:r>
              <a:rPr lang="en-US" dirty="0"/>
              <a:t> #include&lt;</a:t>
            </a:r>
            <a:r>
              <a:rPr lang="en-US" dirty="0" err="1"/>
              <a:t>conio.h</a:t>
            </a:r>
            <a:r>
              <a:rPr lang="en-US" dirty="0"/>
              <a:t>&gt;</a:t>
            </a:r>
            <a:endParaRPr lang="en-GB" dirty="0"/>
          </a:p>
          <a:p>
            <a:r>
              <a:rPr lang="en-US" dirty="0"/>
              <a:t> void main() </a:t>
            </a:r>
            <a:endParaRPr lang="en-GB" dirty="0"/>
          </a:p>
          <a:p>
            <a:r>
              <a:rPr lang="en-US" dirty="0"/>
              <a:t>{ </a:t>
            </a:r>
            <a:endParaRPr lang="en-GB" dirty="0"/>
          </a:p>
          <a:p>
            <a:r>
              <a:rPr lang="en-US" dirty="0" err="1"/>
              <a:t>clrscr</a:t>
            </a:r>
            <a:r>
              <a:rPr lang="en-US" dirty="0"/>
              <a:t>(); </a:t>
            </a:r>
            <a:endParaRPr lang="en-GB" dirty="0"/>
          </a:p>
          <a:p>
            <a:r>
              <a:rPr lang="en-US" dirty="0" err="1"/>
              <a:t>int</a:t>
            </a:r>
            <a:r>
              <a:rPr lang="en-US" dirty="0"/>
              <a:t> n=1; </a:t>
            </a:r>
            <a:endParaRPr lang="en-GB" dirty="0"/>
          </a:p>
          <a:p>
            <a:r>
              <a:rPr lang="en-US" dirty="0"/>
              <a:t>do </a:t>
            </a:r>
            <a:endParaRPr lang="en-GB" dirty="0"/>
          </a:p>
          <a:p>
            <a:r>
              <a:rPr lang="en-US" dirty="0"/>
              <a:t>{</a:t>
            </a:r>
            <a:endParaRPr lang="en-GB" dirty="0"/>
          </a:p>
          <a:p>
            <a:r>
              <a:rPr lang="en-US" dirty="0" err="1"/>
              <a:t>printf</a:t>
            </a:r>
            <a:r>
              <a:rPr lang="en-US" dirty="0"/>
              <a:t>("\</a:t>
            </a:r>
            <a:r>
              <a:rPr lang="en-US" dirty="0" err="1"/>
              <a:t>n%d",n</a:t>
            </a:r>
            <a:r>
              <a:rPr lang="en-US" dirty="0"/>
              <a:t>); </a:t>
            </a:r>
            <a:endParaRPr lang="en-GB" dirty="0"/>
          </a:p>
          <a:p>
            <a:r>
              <a:rPr lang="en-US" dirty="0"/>
              <a:t>n++; </a:t>
            </a:r>
            <a:endParaRPr lang="en-GB" dirty="0"/>
          </a:p>
          <a:p>
            <a:r>
              <a:rPr lang="en-US" dirty="0"/>
              <a:t>} </a:t>
            </a:r>
            <a:endParaRPr lang="en-GB" dirty="0"/>
          </a:p>
          <a:p>
            <a:r>
              <a:rPr lang="en-US" dirty="0"/>
              <a:t>while(n&lt;=10); </a:t>
            </a:r>
            <a:endParaRPr lang="en-GB" dirty="0"/>
          </a:p>
          <a:p>
            <a:r>
              <a:rPr lang="en-US" dirty="0" err="1"/>
              <a:t>getch</a:t>
            </a:r>
            <a:r>
              <a:rPr lang="en-US" dirty="0"/>
              <a:t>(); </a:t>
            </a:r>
            <a:endParaRPr lang="en-GB" dirty="0"/>
          </a:p>
          <a:p>
            <a:r>
              <a:rPr lang="en-US" dirty="0"/>
              <a:t>}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Jumping Statements: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break statement:-</a:t>
            </a:r>
            <a:r>
              <a:rPr lang="en-US" dirty="0"/>
              <a:t>The break statement is used to terminate loop or to exit from switch case structure. The break can be used within a for loop, a while loop, a do-while loop or a switch statement to transfer the control out of the block/loop. The statements enclosed in a pair of braces is called a block.</a:t>
            </a:r>
            <a:endParaRPr lang="en-GB" dirty="0"/>
          </a:p>
          <a:p>
            <a:pPr>
              <a:buNone/>
            </a:pPr>
            <a:r>
              <a:rPr lang="en-US" dirty="0" smtClean="0"/>
              <a:t>     Syntax</a:t>
            </a:r>
            <a:endParaRPr lang="en-GB" dirty="0"/>
          </a:p>
          <a:p>
            <a:pPr>
              <a:buNone/>
            </a:pPr>
            <a:r>
              <a:rPr lang="en-US" dirty="0"/>
              <a:t>		</a:t>
            </a:r>
            <a:r>
              <a:rPr lang="en-GB" dirty="0"/>
              <a:t>break;</a:t>
            </a:r>
          </a:p>
          <a:p>
            <a:pPr>
              <a:buNone/>
            </a:pPr>
            <a:r>
              <a:rPr lang="en-GB" dirty="0" smtClean="0"/>
              <a:t>    when </a:t>
            </a:r>
            <a:r>
              <a:rPr lang="en-GB" dirty="0"/>
              <a:t>break statement is encountered within the loop/block the control the control is transferred to block/statement immediately following loop/block, that is, loop is terminated.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100" dirty="0"/>
              <a:t>// Program showing use of break statement.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dirty="0"/>
              <a:t>Void main()</a:t>
            </a:r>
          </a:p>
          <a:p>
            <a:r>
              <a:rPr lang="en-GB" dirty="0"/>
              <a:t>{</a:t>
            </a:r>
          </a:p>
          <a:p>
            <a:r>
              <a:rPr lang="en-GB" dirty="0" err="1"/>
              <a:t>int</a:t>
            </a:r>
            <a:r>
              <a:rPr lang="en-GB" dirty="0"/>
              <a:t> </a:t>
            </a:r>
            <a:r>
              <a:rPr lang="en-GB" dirty="0" err="1"/>
              <a:t>i,j</a:t>
            </a:r>
            <a:r>
              <a:rPr lang="en-GB" dirty="0"/>
              <a:t>;</a:t>
            </a:r>
          </a:p>
          <a:p>
            <a:r>
              <a:rPr lang="en-GB" dirty="0" err="1"/>
              <a:t>clrscr</a:t>
            </a:r>
            <a:r>
              <a:rPr lang="en-GB" dirty="0"/>
              <a:t>();</a:t>
            </a:r>
          </a:p>
          <a:p>
            <a:r>
              <a:rPr lang="en-GB" dirty="0"/>
              <a:t>for(</a:t>
            </a:r>
            <a:r>
              <a:rPr lang="en-GB" dirty="0" err="1"/>
              <a:t>i</a:t>
            </a:r>
            <a:r>
              <a:rPr lang="en-GB" dirty="0"/>
              <a:t>=1;i&lt;=2;i++)</a:t>
            </a:r>
          </a:p>
          <a:p>
            <a:r>
              <a:rPr lang="en-GB" dirty="0"/>
              <a:t>{</a:t>
            </a:r>
          </a:p>
          <a:p>
            <a:r>
              <a:rPr lang="en-GB" dirty="0"/>
              <a:t>for(j=1;j&lt;=2;j++)</a:t>
            </a:r>
          </a:p>
          <a:p>
            <a:r>
              <a:rPr lang="en-GB" dirty="0"/>
              <a:t>{</a:t>
            </a:r>
            <a:br>
              <a:rPr lang="en-GB" dirty="0"/>
            </a:br>
            <a:r>
              <a:rPr lang="en-GB" dirty="0"/>
              <a:t>if(</a:t>
            </a:r>
            <a:r>
              <a:rPr lang="en-GB" dirty="0" err="1"/>
              <a:t>i</a:t>
            </a:r>
            <a:r>
              <a:rPr lang="en-GB" dirty="0"/>
              <a:t>==j)</a:t>
            </a:r>
          </a:p>
          <a:p>
            <a:r>
              <a:rPr lang="en-GB" dirty="0"/>
              <a:t>break;</a:t>
            </a:r>
          </a:p>
          <a:p>
            <a:r>
              <a:rPr lang="en-GB" dirty="0" err="1"/>
              <a:t>printf</a:t>
            </a:r>
            <a:r>
              <a:rPr lang="en-GB" dirty="0"/>
              <a:t>(“\</a:t>
            </a:r>
            <a:r>
              <a:rPr lang="en-GB" dirty="0" err="1"/>
              <a:t>n%d</a:t>
            </a:r>
            <a:r>
              <a:rPr lang="en-GB" dirty="0"/>
              <a:t> %d\</a:t>
            </a:r>
            <a:r>
              <a:rPr lang="en-GB" dirty="0" err="1"/>
              <a:t>n”i,j</a:t>
            </a:r>
            <a:r>
              <a:rPr lang="en-GB" dirty="0"/>
              <a:t>);</a:t>
            </a:r>
          </a:p>
          <a:p>
            <a:r>
              <a:rPr lang="en-GB" dirty="0"/>
              <a:t>}</a:t>
            </a:r>
          </a:p>
          <a:p>
            <a:r>
              <a:rPr lang="en-GB" dirty="0"/>
              <a:t>}</a:t>
            </a:r>
          </a:p>
          <a:p>
            <a:r>
              <a:rPr lang="en-GB" dirty="0"/>
              <a:t>}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The continue statement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continue statement can be used within a while , a do-while or a for statement. The continue statement transfers the control to the beginning of the loop, for next iteration, after by passing the statements which one yet executed.</a:t>
            </a:r>
          </a:p>
          <a:p>
            <a:pPr>
              <a:buNone/>
            </a:pPr>
            <a:r>
              <a:rPr lang="en-GB" dirty="0" smtClean="0"/>
              <a:t>    Syntax</a:t>
            </a:r>
            <a:endParaRPr lang="en-GB" dirty="0"/>
          </a:p>
          <a:p>
            <a:pPr>
              <a:buNone/>
            </a:pPr>
            <a:r>
              <a:rPr lang="en-GB" b="1" dirty="0"/>
              <a:t>		continue;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100" dirty="0"/>
              <a:t>// Program showing use of continue statement.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dirty="0"/>
              <a:t>Void main()</a:t>
            </a:r>
          </a:p>
          <a:p>
            <a:r>
              <a:rPr lang="en-GB" dirty="0"/>
              <a:t>{</a:t>
            </a:r>
          </a:p>
          <a:p>
            <a:r>
              <a:rPr lang="en-GB" dirty="0" err="1"/>
              <a:t>int</a:t>
            </a:r>
            <a:r>
              <a:rPr lang="en-GB" dirty="0"/>
              <a:t> </a:t>
            </a:r>
            <a:r>
              <a:rPr lang="en-GB" dirty="0" err="1"/>
              <a:t>i,j</a:t>
            </a:r>
            <a:r>
              <a:rPr lang="en-GB" dirty="0"/>
              <a:t>;</a:t>
            </a:r>
          </a:p>
          <a:p>
            <a:r>
              <a:rPr lang="en-GB" dirty="0" err="1"/>
              <a:t>clrscr</a:t>
            </a:r>
            <a:r>
              <a:rPr lang="en-GB" dirty="0"/>
              <a:t>();</a:t>
            </a:r>
          </a:p>
          <a:p>
            <a:r>
              <a:rPr lang="en-GB" dirty="0"/>
              <a:t>for(</a:t>
            </a:r>
            <a:r>
              <a:rPr lang="en-GB" dirty="0" err="1"/>
              <a:t>i</a:t>
            </a:r>
            <a:r>
              <a:rPr lang="en-GB" dirty="0"/>
              <a:t>=1;i&lt;=2;i++)</a:t>
            </a:r>
          </a:p>
          <a:p>
            <a:r>
              <a:rPr lang="en-GB" dirty="0"/>
              <a:t>{</a:t>
            </a:r>
          </a:p>
          <a:p>
            <a:r>
              <a:rPr lang="en-GB" dirty="0"/>
              <a:t>for(j=1;j&lt;=2;j++)</a:t>
            </a:r>
          </a:p>
          <a:p>
            <a:r>
              <a:rPr lang="en-GB" dirty="0"/>
              <a:t>{</a:t>
            </a:r>
            <a:br>
              <a:rPr lang="en-GB" dirty="0"/>
            </a:br>
            <a:r>
              <a:rPr lang="en-GB" dirty="0"/>
              <a:t>if(</a:t>
            </a:r>
            <a:r>
              <a:rPr lang="en-GB" dirty="0" err="1"/>
              <a:t>i</a:t>
            </a:r>
            <a:r>
              <a:rPr lang="en-GB" dirty="0"/>
              <a:t>==j)</a:t>
            </a:r>
          </a:p>
          <a:p>
            <a:r>
              <a:rPr lang="en-GB" dirty="0"/>
              <a:t>continue;</a:t>
            </a:r>
          </a:p>
          <a:p>
            <a:r>
              <a:rPr lang="en-GB" dirty="0" err="1"/>
              <a:t>printf</a:t>
            </a:r>
            <a:r>
              <a:rPr lang="en-GB" dirty="0"/>
              <a:t>(“\</a:t>
            </a:r>
            <a:r>
              <a:rPr lang="en-GB" dirty="0" err="1"/>
              <a:t>n%d</a:t>
            </a:r>
            <a:r>
              <a:rPr lang="en-GB" dirty="0"/>
              <a:t> %d\</a:t>
            </a:r>
            <a:r>
              <a:rPr lang="en-GB" dirty="0" err="1"/>
              <a:t>n”i,j</a:t>
            </a:r>
            <a:r>
              <a:rPr lang="en-GB" dirty="0"/>
              <a:t>);</a:t>
            </a:r>
          </a:p>
          <a:p>
            <a:r>
              <a:rPr lang="en-GB" dirty="0"/>
              <a:t>}</a:t>
            </a:r>
          </a:p>
          <a:p>
            <a:r>
              <a:rPr lang="en-GB" dirty="0"/>
              <a:t>}</a:t>
            </a:r>
          </a:p>
          <a:p>
            <a:r>
              <a:rPr lang="en-GB" dirty="0"/>
              <a:t>}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The </a:t>
            </a:r>
            <a:r>
              <a:rPr lang="en-GB" b="1" dirty="0" err="1" smtClean="0"/>
              <a:t>goto</a:t>
            </a:r>
            <a:r>
              <a:rPr lang="en-GB" b="1" dirty="0" smtClean="0"/>
              <a:t> statement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>
                <a:latin typeface="+mj-lt"/>
              </a:rPr>
              <a:t>The </a:t>
            </a:r>
            <a:r>
              <a:rPr lang="en-GB" dirty="0" err="1">
                <a:latin typeface="+mj-lt"/>
              </a:rPr>
              <a:t>goto</a:t>
            </a:r>
            <a:r>
              <a:rPr lang="en-GB" dirty="0">
                <a:latin typeface="+mj-lt"/>
              </a:rPr>
              <a:t> statement is used to alter the normal </a:t>
            </a:r>
            <a:r>
              <a:rPr lang="en-GB" dirty="0" err="1">
                <a:latin typeface="+mj-lt"/>
              </a:rPr>
              <a:t>executin</a:t>
            </a:r>
            <a:r>
              <a:rPr lang="en-GB" dirty="0">
                <a:latin typeface="+mj-lt"/>
              </a:rPr>
              <a:t> of program execution by transferring control to and other point of the program.</a:t>
            </a:r>
          </a:p>
          <a:p>
            <a:pPr>
              <a:buNone/>
            </a:pPr>
            <a:r>
              <a:rPr lang="en-GB" dirty="0" smtClean="0">
                <a:latin typeface="+mj-lt"/>
              </a:rPr>
              <a:t>    Syntax</a:t>
            </a:r>
            <a:endParaRPr lang="en-GB" dirty="0">
              <a:latin typeface="+mj-lt"/>
            </a:endParaRPr>
          </a:p>
          <a:p>
            <a:pPr>
              <a:buNone/>
            </a:pPr>
            <a:r>
              <a:rPr lang="en-GB" dirty="0">
                <a:latin typeface="+mj-lt"/>
              </a:rPr>
              <a:t>		</a:t>
            </a:r>
            <a:r>
              <a:rPr lang="en-GB" b="1" dirty="0" err="1">
                <a:latin typeface="+mj-lt"/>
              </a:rPr>
              <a:t>goto</a:t>
            </a:r>
            <a:r>
              <a:rPr lang="en-GB" b="1" dirty="0">
                <a:latin typeface="+mj-lt"/>
              </a:rPr>
              <a:t> label;</a:t>
            </a:r>
            <a:endParaRPr lang="en-GB" dirty="0">
              <a:latin typeface="+mj-lt"/>
            </a:endParaRPr>
          </a:p>
          <a:p>
            <a:r>
              <a:rPr lang="en-GB" dirty="0">
                <a:latin typeface="+mj-lt"/>
              </a:rPr>
              <a:t>where label is an identifier used to label the target </a:t>
            </a:r>
            <a:r>
              <a:rPr lang="en-GB" dirty="0" err="1">
                <a:latin typeface="+mj-lt"/>
              </a:rPr>
              <a:t>statemnt</a:t>
            </a:r>
            <a:r>
              <a:rPr lang="en-GB" dirty="0">
                <a:latin typeface="+mj-lt"/>
              </a:rPr>
              <a:t> to which control will be transferred. The target statement must be labelled and the </a:t>
            </a:r>
            <a:r>
              <a:rPr lang="en-GB" dirty="0" err="1">
                <a:latin typeface="+mj-lt"/>
              </a:rPr>
              <a:t>lebel</a:t>
            </a:r>
            <a:r>
              <a:rPr lang="en-GB" dirty="0">
                <a:latin typeface="+mj-lt"/>
              </a:rPr>
              <a:t> must be followed by a colon.</a:t>
            </a:r>
          </a:p>
          <a:p>
            <a:pPr>
              <a:buNone/>
            </a:pPr>
            <a:r>
              <a:rPr lang="en-GB" dirty="0">
                <a:latin typeface="+mj-lt"/>
              </a:rPr>
              <a:t>		</a:t>
            </a:r>
            <a:r>
              <a:rPr lang="en-GB" b="1" dirty="0">
                <a:latin typeface="+mj-lt"/>
              </a:rPr>
              <a:t>label : statement</a:t>
            </a:r>
            <a:r>
              <a:rPr lang="en-GB" dirty="0">
                <a:latin typeface="+mj-lt"/>
              </a:rPr>
              <a:t> 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100" dirty="0"/>
              <a:t>a)</a:t>
            </a:r>
            <a:r>
              <a:rPr lang="en-GB" sz="3100" b="1" dirty="0"/>
              <a:t>unconditional </a:t>
            </a:r>
            <a:r>
              <a:rPr lang="en-GB" sz="3100" b="1" dirty="0" err="1"/>
              <a:t>goto</a:t>
            </a:r>
            <a:r>
              <a:rPr lang="en-GB" sz="3100" b="1" dirty="0"/>
              <a:t> statement: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The unconditional </a:t>
            </a:r>
            <a:r>
              <a:rPr lang="en-GB" dirty="0" err="1"/>
              <a:t>goto</a:t>
            </a:r>
            <a:r>
              <a:rPr lang="en-GB" dirty="0"/>
              <a:t> statement is used to transfer the control from one part of the program to the other part without checking any </a:t>
            </a:r>
            <a:r>
              <a:rPr lang="en-GB" dirty="0" err="1"/>
              <a:t>condition.Normally</a:t>
            </a:r>
            <a:r>
              <a:rPr lang="en-GB" dirty="0"/>
              <a:t> </a:t>
            </a:r>
            <a:r>
              <a:rPr lang="en-GB" dirty="0" err="1"/>
              <a:t>prefered</a:t>
            </a:r>
            <a:r>
              <a:rPr lang="en-GB" dirty="0"/>
              <a:t> to use the unconditional </a:t>
            </a:r>
            <a:r>
              <a:rPr lang="en-GB" dirty="0" err="1"/>
              <a:t>goto</a:t>
            </a:r>
            <a:r>
              <a:rPr lang="en-GB" dirty="0"/>
              <a:t> statement in program as it may lead to a very complicated problem like an infinite loop.</a:t>
            </a:r>
          </a:p>
          <a:p>
            <a:r>
              <a:rPr lang="en-GB" dirty="0"/>
              <a:t> </a:t>
            </a:r>
          </a:p>
          <a:p>
            <a:r>
              <a:rPr lang="en-GB" dirty="0"/>
              <a:t>// Program showing use of unconditional </a:t>
            </a:r>
            <a:r>
              <a:rPr lang="en-GB" dirty="0" err="1"/>
              <a:t>goto</a:t>
            </a:r>
            <a:r>
              <a:rPr lang="en-GB" dirty="0"/>
              <a:t> statement.</a:t>
            </a:r>
          </a:p>
          <a:p>
            <a:r>
              <a:rPr lang="en-GB" dirty="0"/>
              <a:t>Void main()</a:t>
            </a:r>
          </a:p>
          <a:p>
            <a:r>
              <a:rPr lang="en-GB" dirty="0"/>
              <a:t>{</a:t>
            </a:r>
          </a:p>
          <a:p>
            <a:r>
              <a:rPr lang="en-GB" dirty="0"/>
              <a:t>start:</a:t>
            </a:r>
          </a:p>
          <a:p>
            <a:r>
              <a:rPr lang="en-GB" dirty="0" err="1"/>
              <a:t>printf</a:t>
            </a:r>
            <a:r>
              <a:rPr lang="en-GB" dirty="0"/>
              <a:t>(“I am doing MCA”);</a:t>
            </a:r>
          </a:p>
          <a:p>
            <a:r>
              <a:rPr lang="en-GB" dirty="0" err="1"/>
              <a:t>goto</a:t>
            </a:r>
            <a:r>
              <a:rPr lang="en-GB" dirty="0"/>
              <a:t> start;</a:t>
            </a:r>
          </a:p>
          <a:p>
            <a:r>
              <a:rPr lang="en-GB" dirty="0"/>
              <a:t>}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100" dirty="0"/>
              <a:t>b)</a:t>
            </a:r>
            <a:r>
              <a:rPr lang="en-GB" sz="3100" b="1" dirty="0"/>
              <a:t>conditional </a:t>
            </a:r>
            <a:r>
              <a:rPr lang="en-GB" sz="3100" b="1" dirty="0" err="1"/>
              <a:t>goto</a:t>
            </a:r>
            <a:r>
              <a:rPr lang="en-GB" sz="3100" b="1" dirty="0"/>
              <a:t> statement: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 fontScale="47500" lnSpcReduction="20000"/>
          </a:bodyPr>
          <a:lstStyle/>
          <a:p>
            <a:r>
              <a:rPr lang="en-GB" sz="3800" dirty="0"/>
              <a:t>The conditional </a:t>
            </a:r>
            <a:r>
              <a:rPr lang="en-GB" sz="3800" dirty="0" err="1"/>
              <a:t>goto</a:t>
            </a:r>
            <a:r>
              <a:rPr lang="en-GB" sz="3800" dirty="0"/>
              <a:t> statement is used to </a:t>
            </a:r>
            <a:r>
              <a:rPr lang="en-GB" sz="3800" dirty="0" err="1"/>
              <a:t>transferthe</a:t>
            </a:r>
            <a:r>
              <a:rPr lang="en-GB" sz="3800" dirty="0"/>
              <a:t> control of the execution from one part of the program to the other. This transfer of control is based on certain condition</a:t>
            </a:r>
            <a:r>
              <a:rPr lang="en-GB" sz="3800" dirty="0" smtClean="0"/>
              <a:t>.</a:t>
            </a:r>
          </a:p>
          <a:p>
            <a:pPr>
              <a:buNone/>
            </a:pPr>
            <a:endParaRPr lang="en-GB" sz="3800" dirty="0" smtClean="0"/>
          </a:p>
          <a:p>
            <a:pPr>
              <a:buNone/>
            </a:pPr>
            <a:r>
              <a:rPr lang="en-GB" sz="3800" dirty="0" smtClean="0"/>
              <a:t>// </a:t>
            </a:r>
            <a:r>
              <a:rPr lang="en-GB" sz="3800" dirty="0"/>
              <a:t>Program showing use of conditional </a:t>
            </a:r>
            <a:r>
              <a:rPr lang="en-GB" sz="3800" dirty="0" err="1"/>
              <a:t>goto</a:t>
            </a:r>
            <a:r>
              <a:rPr lang="en-GB" sz="3800" dirty="0"/>
              <a:t> statement.</a:t>
            </a:r>
          </a:p>
          <a:p>
            <a:r>
              <a:rPr lang="en-GB" sz="3800" dirty="0"/>
              <a:t>Void main()	</a:t>
            </a:r>
          </a:p>
          <a:p>
            <a:r>
              <a:rPr lang="en-GB" sz="3800" dirty="0"/>
              <a:t>{</a:t>
            </a:r>
          </a:p>
          <a:p>
            <a:r>
              <a:rPr lang="en-GB" sz="3800" dirty="0" err="1"/>
              <a:t>int</a:t>
            </a:r>
            <a:r>
              <a:rPr lang="en-GB" sz="3800" dirty="0"/>
              <a:t> n=10;</a:t>
            </a:r>
          </a:p>
          <a:p>
            <a:r>
              <a:rPr lang="en-GB" sz="3800" dirty="0" err="1"/>
              <a:t>clrscr</a:t>
            </a:r>
            <a:r>
              <a:rPr lang="en-GB" sz="3800" dirty="0"/>
              <a:t>();</a:t>
            </a:r>
          </a:p>
          <a:p>
            <a:r>
              <a:rPr lang="en-GB" sz="3800" dirty="0"/>
              <a:t>loop:</a:t>
            </a:r>
          </a:p>
          <a:p>
            <a:r>
              <a:rPr lang="en-GB" sz="3800" dirty="0" err="1"/>
              <a:t>printf</a:t>
            </a:r>
            <a:r>
              <a:rPr lang="en-GB" sz="3800" dirty="0"/>
              <a:t>(“%</a:t>
            </a:r>
            <a:r>
              <a:rPr lang="en-GB" sz="3800" dirty="0" err="1"/>
              <a:t>d”,n</a:t>
            </a:r>
            <a:r>
              <a:rPr lang="en-GB" sz="3800" dirty="0"/>
              <a:t>);</a:t>
            </a:r>
          </a:p>
          <a:p>
            <a:r>
              <a:rPr lang="en-GB" sz="3800" dirty="0"/>
              <a:t>n--;</a:t>
            </a:r>
          </a:p>
          <a:p>
            <a:r>
              <a:rPr lang="en-GB" sz="3800" dirty="0"/>
              <a:t>if(n&gt;0)</a:t>
            </a:r>
          </a:p>
          <a:p>
            <a:r>
              <a:rPr lang="en-GB" sz="3800" dirty="0"/>
              <a:t>{</a:t>
            </a:r>
          </a:p>
          <a:p>
            <a:r>
              <a:rPr lang="en-GB" sz="3800" dirty="0" err="1"/>
              <a:t>goto</a:t>
            </a:r>
            <a:r>
              <a:rPr lang="en-GB" sz="3800" dirty="0"/>
              <a:t> loop;</a:t>
            </a:r>
          </a:p>
          <a:p>
            <a:r>
              <a:rPr lang="en-GB" sz="3800" dirty="0" err="1"/>
              <a:t>printf</a:t>
            </a:r>
            <a:r>
              <a:rPr lang="en-GB" sz="3800" dirty="0"/>
              <a:t>(“FIREEEEEE”);</a:t>
            </a:r>
          </a:p>
          <a:p>
            <a:r>
              <a:rPr lang="en-GB" sz="3800" dirty="0"/>
              <a:t>}</a:t>
            </a:r>
          </a:p>
          <a:p>
            <a:r>
              <a:rPr lang="en-GB" sz="3800" dirty="0"/>
              <a:t>}</a:t>
            </a:r>
          </a:p>
          <a:p>
            <a:r>
              <a:rPr lang="en-GB" dirty="0"/>
              <a:t> </a:t>
            </a:r>
          </a:p>
          <a:p>
            <a:r>
              <a:rPr lang="en-GB" dirty="0"/>
              <a:t> 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55</TotalTime>
  <Words>1148</Words>
  <Application>Microsoft Office PowerPoint</Application>
  <PresentationFormat>On-screen Show (4:3)</PresentationFormat>
  <Paragraphs>365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Flow</vt:lpstr>
      <vt:lpstr>PRESENTED BY  </vt:lpstr>
      <vt:lpstr>Slide 2</vt:lpstr>
      <vt:lpstr>Control statements are used to change the order of execution of the statements. These are divided into three parts as :  </vt:lpstr>
      <vt:lpstr>Decision Statements in C  </vt:lpstr>
      <vt:lpstr>//Program to implement if statement </vt:lpstr>
      <vt:lpstr>2. The if-else statement:</vt:lpstr>
      <vt:lpstr>//Program to implement if else statement  </vt:lpstr>
      <vt:lpstr>3.Nested if statements: </vt:lpstr>
      <vt:lpstr>Program to implement the use of nested if statement.</vt:lpstr>
      <vt:lpstr>4. The if-else-if ladder  </vt:lpstr>
      <vt:lpstr>//Program to show use of if-else-if ladder  </vt:lpstr>
      <vt:lpstr>4. The switch statement  </vt:lpstr>
      <vt:lpstr>//Program to implement switch statement  </vt:lpstr>
      <vt:lpstr>Slide 14</vt:lpstr>
      <vt:lpstr>Loop Control Statements in C  </vt:lpstr>
      <vt:lpstr>Following are the loops used in C Language:  </vt:lpstr>
      <vt:lpstr>Slide 17</vt:lpstr>
      <vt:lpstr>//Program showing use of for loop </vt:lpstr>
      <vt:lpstr>//Program showing use of while loop  </vt:lpstr>
      <vt:lpstr>//Program showing use of do while loop  </vt:lpstr>
      <vt:lpstr>Jumping Statements: </vt:lpstr>
      <vt:lpstr>// Program showing use of break statement. </vt:lpstr>
      <vt:lpstr>The continue statement </vt:lpstr>
      <vt:lpstr>// Program showing use of continue statement. </vt:lpstr>
      <vt:lpstr>The goto statement </vt:lpstr>
      <vt:lpstr>a)unconditional goto statement: </vt:lpstr>
      <vt:lpstr>b)conditional goto statement: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Control Structures:-Control statements are used to change the order of execution of the statements.These are divided into three parts as</dc:title>
  <dc:creator>Shelly1</dc:creator>
  <cp:lastModifiedBy>admin</cp:lastModifiedBy>
  <cp:revision>9</cp:revision>
  <dcterms:created xsi:type="dcterms:W3CDTF">2015-12-09T12:29:31Z</dcterms:created>
  <dcterms:modified xsi:type="dcterms:W3CDTF">2015-12-14T05:57:49Z</dcterms:modified>
</cp:coreProperties>
</file>